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8" r:id="rId4"/>
    <p:sldId id="279" r:id="rId5"/>
    <p:sldId id="275" r:id="rId6"/>
    <p:sldId id="277" r:id="rId7"/>
    <p:sldId id="27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9" r:id="rId18"/>
    <p:sldId id="271" r:id="rId19"/>
    <p:sldId id="272" r:id="rId20"/>
    <p:sldId id="273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5" autoAdjust="0"/>
    <p:restoredTop sz="94660"/>
  </p:normalViewPr>
  <p:slideViewPr>
    <p:cSldViewPr>
      <p:cViewPr>
        <p:scale>
          <a:sx n="76" d="100"/>
          <a:sy n="76" d="100"/>
        </p:scale>
        <p:origin x="-118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8512F6-812B-4E4C-9D52-B5159D6221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6984776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- </a:t>
            </a:r>
            <a:r>
              <a:rPr lang="ru-RU" sz="3600" dirty="0">
                <a:solidFill>
                  <a:srgbClr val="C00000"/>
                </a:solidFill>
              </a:rPr>
              <a:t>в</a:t>
            </a:r>
            <a:r>
              <a:rPr lang="ru-RU" sz="3600" dirty="0" smtClean="0">
                <a:solidFill>
                  <a:srgbClr val="C00000"/>
                </a:solidFill>
              </a:rPr>
              <a:t>икторина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«Знатоки финансовой грамотности»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д</a:t>
            </a:r>
            <a:r>
              <a:rPr lang="ru-RU" sz="3200" dirty="0" smtClean="0">
                <a:solidFill>
                  <a:srgbClr val="C00000"/>
                </a:solidFill>
              </a:rPr>
              <a:t>ля 1-2 классов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3880" y="5661248"/>
            <a:ext cx="5070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smtClean="0"/>
              <a:t>Фадеева Ольга Анатольевна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учитель начальных классов.</a:t>
            </a:r>
            <a:endParaRPr lang="ru-RU" dirty="0"/>
          </a:p>
        </p:txBody>
      </p:sp>
      <p:pic>
        <p:nvPicPr>
          <p:cNvPr id="1028" name="Picture 4" descr="https://hub.ldpr.ru/media/images/omsk/509da88f9a4a91aa821d160e150a9c63d0bcf57e7b5890cd92e037c0cc59b6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005" y="3713003"/>
            <a:ext cx="3312368" cy="19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15030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3.</a:t>
            </a:r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 Как называется денежная единица нашей родины – России? Бывает бумажным и металлическим.</a:t>
            </a:r>
            <a:br>
              <a:rPr lang="ru-RU" sz="2400" b="1" dirty="0">
                <a:solidFill>
                  <a:schemeClr val="tx1"/>
                </a:solidFill>
                <a:cs typeface="Aharoni" pitchFamily="2" charset="-79"/>
              </a:rPr>
            </a:b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  _   </a:t>
            </a:r>
            <a:r>
              <a:rPr lang="ru-RU" sz="6600" dirty="0" smtClean="0">
                <a:solidFill>
                  <a:srgbClr val="C00000"/>
                </a:solidFill>
              </a:rPr>
              <a:t>_</a:t>
            </a:r>
            <a:r>
              <a:rPr lang="ru-RU" sz="6600" dirty="0" smtClean="0"/>
              <a:t>   _   _    _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7783" y="1700807"/>
            <a:ext cx="7970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Ь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706586"/>
            <a:ext cx="843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4151" y="1700808"/>
            <a:ext cx="7906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cs typeface="Aharoni" pitchFamily="2" charset="-79"/>
              </a:rPr>
              <a:t>Б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700808"/>
            <a:ext cx="7248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9839" y="1700808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cdn.monetnik.ru/storage/market-lot/50/21/389550/1389078_mainViewLot_2x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41" y="2852936"/>
            <a:ext cx="47119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ofsi.ru/upload/iblock/0fe/appq987vc299gdjib4dmrbngljlzm112/829008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242" y="3284984"/>
            <a:ext cx="2647896" cy="26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2079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кошельках взрослых деньги появляются не в результате волшебства. Взрослые зарабатывают деньги на работе. Работы бывают разные. Одни взрослые пишут компьютерные программы, другие – лечат людей, третьи – строят дома. За свою работу взрослые получают деньги – …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70485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_  _  _  _  _  _  _  _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3" y="198883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0240" y="2033882"/>
            <a:ext cx="638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03865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038656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038657"/>
            <a:ext cx="7168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7977" y="1988840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6546" y="2060848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1988840"/>
            <a:ext cx="554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kredit-on.ru/wp-content/uploads/2/6/a/26a3c4e557508dea695ebdb2c0365f5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963" y="3471172"/>
            <a:ext cx="5032010" cy="27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575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5. Разгадай </a:t>
            </a:r>
            <a:r>
              <a:rPr lang="ru-RU" sz="2400" b="1" dirty="0">
                <a:solidFill>
                  <a:schemeClr val="tx1"/>
                </a:solidFill>
              </a:rPr>
              <a:t>ребус и узнаешь, какую ежемесячную выплату от государства получают дедушки и бабушки!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56706"/>
            <a:ext cx="3819553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/>
              <a:t>пенсия</a:t>
            </a:r>
            <a:endParaRPr lang="ru-RU" sz="8000" dirty="0"/>
          </a:p>
        </p:txBody>
      </p:sp>
      <p:grpSp>
        <p:nvGrpSpPr>
          <p:cNvPr id="4" name="drawingObject13"/>
          <p:cNvGrpSpPr/>
          <p:nvPr/>
        </p:nvGrpSpPr>
        <p:grpSpPr>
          <a:xfrm>
            <a:off x="683568" y="1484784"/>
            <a:ext cx="7344816" cy="2088232"/>
            <a:chOff x="0" y="0"/>
            <a:chExt cx="3420491" cy="1080820"/>
          </a:xfrm>
          <a:noFill/>
        </p:grpSpPr>
        <p:sp>
          <p:nvSpPr>
            <p:cNvPr id="5" name="Shape 14"/>
            <p:cNvSpPr/>
            <p:nvPr/>
          </p:nvSpPr>
          <p:spPr>
            <a:xfrm>
              <a:off x="0" y="0"/>
              <a:ext cx="3420491" cy="1080820"/>
            </a:xfrm>
            <a:custGeom>
              <a:avLst/>
              <a:gdLst/>
              <a:ahLst/>
              <a:cxnLst/>
              <a:rect l="0" t="0" r="0" b="0"/>
              <a:pathLst>
                <a:path w="3420491" h="1080820">
                  <a:moveTo>
                    <a:pt x="0" y="0"/>
                  </a:moveTo>
                  <a:lnTo>
                    <a:pt x="0" y="1080820"/>
                  </a:lnTo>
                  <a:lnTo>
                    <a:pt x="3420491" y="1080820"/>
                  </a:lnTo>
                  <a:lnTo>
                    <a:pt x="3420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6" name="Shape 15"/>
            <p:cNvSpPr/>
            <p:nvPr/>
          </p:nvSpPr>
          <p:spPr>
            <a:xfrm>
              <a:off x="68579" y="129540"/>
              <a:ext cx="3283330" cy="822959"/>
            </a:xfrm>
            <a:custGeom>
              <a:avLst/>
              <a:gdLst/>
              <a:ahLst/>
              <a:cxnLst/>
              <a:rect l="0" t="0" r="0" b="0"/>
              <a:pathLst>
                <a:path w="3283330" h="822959">
                  <a:moveTo>
                    <a:pt x="0" y="0"/>
                  </a:moveTo>
                  <a:lnTo>
                    <a:pt x="0" y="822959"/>
                  </a:lnTo>
                  <a:lnTo>
                    <a:pt x="3283330" y="822959"/>
                  </a:lnTo>
                  <a:lnTo>
                    <a:pt x="32833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7" name="Picture 16"/>
            <p:cNvPicPr/>
            <p:nvPr/>
          </p:nvPicPr>
          <p:blipFill>
            <a:blip r:embed="rId2"/>
            <a:stretch/>
          </p:blipFill>
          <p:spPr>
            <a:xfrm>
              <a:off x="67944" y="128066"/>
              <a:ext cx="3297554" cy="822960"/>
            </a:xfrm>
            <a:prstGeom prst="rect">
              <a:avLst/>
            </a:prstGeom>
            <a:noFill/>
          </p:spPr>
        </p:pic>
      </p:grpSp>
      <p:pic>
        <p:nvPicPr>
          <p:cNvPr id="6146" name="Picture 2" descr="https://thumbs.dreamstime.com/b/%D1%80%D1%83%D0%BA%D0%B8-%D0%BF%D0%B0%D1%80-%D0%BF%D0%BE%D0%B6%D0%B8%D0%BB%D1%8B%D0%B5-%D0%BF%D0%BE%D0%B6%D0%B5%D0%BD%D0%B8%D0%BB%D0%B8%D1%81%D1%8C-%D0%B4%D0%B5%D0%BD%D1%8C%D0%B3%D0%B8-131311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3322244"/>
            <a:ext cx="2304256" cy="34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"/>
            <a:ext cx="8208912" cy="2088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6.Как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уже знаешь,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деньги, которые человек получает, 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деньги, которые человек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тратит.  Какие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 из списка можно отнести к слову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какие к слову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РАСХОД.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8558" y="2216260"/>
            <a:ext cx="5832648" cy="429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B050"/>
                </a:solidFill>
              </a:rPr>
              <a:t>Порвалась обувь.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Папе </a:t>
            </a:r>
            <a:r>
              <a:rPr lang="ru-RU" sz="2800" b="1" dirty="0">
                <a:solidFill>
                  <a:srgbClr val="00B050"/>
                </a:solidFill>
              </a:rPr>
              <a:t>дали премию.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Продали </a:t>
            </a:r>
            <a:r>
              <a:rPr lang="ru-RU" sz="2800" b="1" dirty="0">
                <a:solidFill>
                  <a:srgbClr val="00B050"/>
                </a:solidFill>
              </a:rPr>
              <a:t>часть урожая груш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Купили продукты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Выиграли </a:t>
            </a:r>
            <a:r>
              <a:rPr lang="ru-RU" sz="2800" b="1" dirty="0">
                <a:solidFill>
                  <a:srgbClr val="00B050"/>
                </a:solidFill>
              </a:rPr>
              <a:t>в лотерею.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Купили </a:t>
            </a:r>
            <a:r>
              <a:rPr lang="ru-RU" sz="2800" b="1" dirty="0">
                <a:solidFill>
                  <a:srgbClr val="00B050"/>
                </a:solidFill>
              </a:rPr>
              <a:t>лекарства.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Сломалась </a:t>
            </a:r>
            <a:r>
              <a:rPr lang="ru-RU" sz="2800" b="1" dirty="0">
                <a:solidFill>
                  <a:srgbClr val="00B050"/>
                </a:solidFill>
              </a:rPr>
              <a:t>машина.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132856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660525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5036" y="3183907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8336" y="367219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3297" y="4195418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72646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00734" y="524968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69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7.Какое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пропущено в тексте?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товара есть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–    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деньги, которые за него надо отдать.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613102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i="1" dirty="0" smtClean="0"/>
              <a:t>–  –  –  </a:t>
            </a:r>
            <a:r>
              <a:rPr lang="ru-RU" sz="7200" b="1" i="1" dirty="0"/>
              <a:t>–</a:t>
            </a:r>
            <a:endParaRPr lang="ru-RU" sz="7200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34076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9403" y="1340767"/>
            <a:ext cx="75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5628" y="1340768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268760"/>
            <a:ext cx="75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1" name="AutoShape 2" descr="https://lopasnya.ru/wp-content/uploads/2022/03/f5734173b9ed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39405"/>
            <a:ext cx="5256584" cy="350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8.Прочитай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ЗДОРОВЬЕ ЗА ДЕНЬГИ НЕ КУПИШЬ.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27183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Что еще невозможно купить за деньги?</a:t>
            </a:r>
          </a:p>
        </p:txBody>
      </p:sp>
      <p:pic>
        <p:nvPicPr>
          <p:cNvPr id="4" name="drawingObject23"/>
          <p:cNvPicPr/>
          <p:nvPr/>
        </p:nvPicPr>
        <p:blipFill>
          <a:blip r:embed="rId2"/>
          <a:stretch/>
        </p:blipFill>
        <p:spPr>
          <a:xfrm>
            <a:off x="395536" y="2276872"/>
            <a:ext cx="7695768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4756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9.Давайте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представим, что мы отправляемся в путешествие на родину сказочных героев.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имя героя, если в его стране нам придется менять рубли на другую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rawingObject25"/>
          <p:cNvPicPr/>
          <p:nvPr/>
        </p:nvPicPr>
        <p:blipFill>
          <a:blip r:embed="rId2"/>
          <a:stretch/>
        </p:blipFill>
        <p:spPr>
          <a:xfrm>
            <a:off x="251520" y="1916832"/>
            <a:ext cx="8352928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8052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Валюта </a:t>
            </a:r>
            <a:r>
              <a:rPr lang="ru-RU" sz="2800" b="1" i="1" dirty="0">
                <a:solidFill>
                  <a:srgbClr val="FF0000"/>
                </a:solidFill>
              </a:rPr>
              <a:t>– это деньги иностранного государства.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колько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копеек в 1 рубле?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</a:rPr>
              <a:t>1) 120 </a:t>
            </a:r>
            <a:r>
              <a:rPr lang="ru-RU" sz="4400" dirty="0" smtClean="0">
                <a:solidFill>
                  <a:srgbClr val="00B050"/>
                </a:solidFill>
              </a:rPr>
              <a:t>копеек.</a:t>
            </a:r>
            <a:endParaRPr lang="ru-RU" sz="4400" dirty="0">
              <a:solidFill>
                <a:srgbClr val="00B050"/>
              </a:solidFill>
            </a:endParaRPr>
          </a:p>
          <a:p>
            <a:r>
              <a:rPr lang="ru-RU" sz="4400" dirty="0">
                <a:solidFill>
                  <a:srgbClr val="00B050"/>
                </a:solidFill>
              </a:rPr>
              <a:t>2) 100 </a:t>
            </a:r>
            <a:r>
              <a:rPr lang="ru-RU" sz="4400" dirty="0" smtClean="0">
                <a:solidFill>
                  <a:srgbClr val="00B050"/>
                </a:solidFill>
              </a:rPr>
              <a:t>копеек. </a:t>
            </a:r>
          </a:p>
          <a:p>
            <a:r>
              <a:rPr lang="ru-RU" sz="4400" dirty="0" smtClean="0">
                <a:solidFill>
                  <a:srgbClr val="00B050"/>
                </a:solidFill>
              </a:rPr>
              <a:t>3</a:t>
            </a:r>
            <a:r>
              <a:rPr lang="ru-RU" sz="4400" dirty="0">
                <a:solidFill>
                  <a:srgbClr val="00B050"/>
                </a:solidFill>
              </a:rPr>
              <a:t>) 75 </a:t>
            </a:r>
            <a:r>
              <a:rPr lang="ru-RU" sz="4400" dirty="0" smtClean="0">
                <a:solidFill>
                  <a:srgbClr val="00B050"/>
                </a:solidFill>
              </a:rPr>
              <a:t>копеек.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AutoShape 2" descr="https://yandex-images.clstorage.net/yQe5Z2198/5355ccsaxsii/-VvfRRhrfEQ5AGN4hAtS408_lM-zAhDvI5yJwCUWxs_Z_pyzd0FErftIuqYkNehHYuenO0bV0JG0-KY-C8e8pszaHqCZLhghK9QHqEFadkdPCjGa9_bgWnfYXPAxJ0d6uTmdw7dlcdsrCLrH1sdKdoWUZd10V-dmRS0ji9vWDULtrNhBCVjMlztQR9l2WUeinr5WvNOl8yxCyPrA9fJ3Tzss_WNnZUCobs-PkkW3uxT0NwROFqT3BHaN0klaFCvQzj5Llfkqf8e6gwQKRhrWId_t5j_z9MF9I0nrgwaCZm_6fa4TNbdyin9vPuIXthoHBuY3ntZXR9QmjYIIyAe7Mp19eOf6GgwHiVFFOVV6NODOvDY80vYAXuOrayNl0RQe-r7NYUWEo_oczS7x5SRp9mXVNQ_0BoWmNiyzO6oG6rBfXci2KUj8haoBZzq2i_TiDH80HSEkU62RqCuS9tJVvdleTDHFV4L4Xz2948XFu_S15VQPNJdF1iYdQZirxAoz_K0LV7vLPJU5UiTIhzkmwb59BjzwFkMucjo5wjaiNd9J3C6zV4dRGI-ezRGX9bsnNeUEPmVm1YcmzxAb-ve7ky2v2DUbm94muNNmCHS75mDsLwTOs4ZS_2G62hPUcDQu-cxOs3UVoRifb-6Qp2WpRNX1Rm9359S0V4-jC3gFmTNM3AtFOcv8VLiAVvqGuoQjTX52PHJ3sK4Ti9nyV8GFz3udrCM3pSNKLK8vQue2SeTVZzSOFDclZCbv4ltrN3mBDb6q1xnbLfYIccaKxdtkY3_tV-zT9CIuMUjZAJfSN0wL_63D1eSSuY8cvfFHljlEd2ckDAYWlZR0zmNZaCc6AZ6_uqYJ2D1WWaEWyHbI1XIfTkR_8baATGBbWpEGwGdfq4zOgJdG4uv8Tr2x97cYlwX1N_9mBOUH1_6QabqVy7C9vAgliAt_JphxFqlF2oeQnFxUXRI3ca3hWS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925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Бабы Яги есть 12 сказочных рублей. Новая метла стоит 5 рублей. Сколько новых метёлок сможет купить Баба Яга?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4-prazdnik.ru/image/cache/catalog/data/fdacard/20191106/4/oad-iblock-216-d1c0f8df-31ad-11e8-9916-1cc1dee987cb_ff18d9fe-31b4-11e8-9916-1cc1dee987cb-resize1-800x800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1210750"/>
            <a:ext cx="2361753" cy="46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hobobo.ru/assets/uploads/2021/12/image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514" y="2578193"/>
            <a:ext cx="2088232" cy="30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hobobo.ru/assets/uploads/2021/12/image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68" y="2636912"/>
            <a:ext cx="2088232" cy="30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12.Винни-Пух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хочет купить шоколадку за 15 рублей и подаёт кассиру 2 монеты по 10 рублей. Сколько рублей составит сдача?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bipbap.ru/wp-content/uploads/2018/09/maxresdefault-1-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340768"/>
            <a:ext cx="3412343" cy="46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oneta-russia.ru/upload/monety-21/2003-5rub-r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431032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 учащихся через игровую деятельность.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363272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условия для формирования элементарных экономических знаний у детей;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правильное отношение к деньгам, как к предмету жизненной необходимости;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рассмотреть основные способы рационального расходования личных денежных средств;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у учащихся навыки работы в группах.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47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тети Тани всегда самое вкусное мороженое. Какие монеты тебе понадобятся, чтобы купить одну порцию мороженого за 12 рублей?</a:t>
            </a:r>
          </a:p>
        </p:txBody>
      </p:sp>
      <p:pic>
        <p:nvPicPr>
          <p:cNvPr id="4" name="drawingObject32"/>
          <p:cNvPicPr/>
          <p:nvPr/>
        </p:nvPicPr>
        <p:blipFill>
          <a:blip r:embed="rId2"/>
          <a:stretch/>
        </p:blipFill>
        <p:spPr>
          <a:xfrm>
            <a:off x="251520" y="1556792"/>
            <a:ext cx="2592288" cy="4392488"/>
          </a:xfrm>
          <a:prstGeom prst="rect">
            <a:avLst/>
          </a:prstGeom>
          <a:noFill/>
        </p:spPr>
      </p:pic>
      <p:pic>
        <p:nvPicPr>
          <p:cNvPr id="5" name="drawingObject30"/>
          <p:cNvPicPr/>
          <p:nvPr/>
        </p:nvPicPr>
        <p:blipFill>
          <a:blip r:embed="rId3"/>
          <a:stretch/>
        </p:blipFill>
        <p:spPr>
          <a:xfrm>
            <a:off x="2863822" y="2852936"/>
            <a:ext cx="576064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2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Подведение итогов.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908720"/>
            <a:ext cx="742366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0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Рефлексия!!!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93305" cy="199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8363" y="1556791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Мне игра понравилась и </a:t>
            </a:r>
            <a:r>
              <a:rPr lang="ru-RU" sz="3600" dirty="0"/>
              <a:t>было </a:t>
            </a:r>
            <a:r>
              <a:rPr lang="ru-RU" sz="3600" dirty="0" smtClean="0"/>
              <a:t>интересно!</a:t>
            </a:r>
            <a:endParaRPr lang="ru-RU" sz="3600" dirty="0"/>
          </a:p>
        </p:txBody>
      </p:sp>
      <p:pic>
        <p:nvPicPr>
          <p:cNvPr id="2052" name="Picture 4" descr="http://6695866-12.ru/images/stories/gallery/mon/mon2/4.%D0%BA%D0%BB%D0%B5%D0%B2%D0%B5%D1%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87" y="3789039"/>
            <a:ext cx="2414369" cy="23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18363" y="4149080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Мне игра не понравилась и </a:t>
            </a:r>
            <a:r>
              <a:rPr lang="ru-RU" sz="3600" dirty="0"/>
              <a:t>было </a:t>
            </a:r>
            <a:r>
              <a:rPr lang="ru-RU" sz="3600" dirty="0" smtClean="0"/>
              <a:t>скучно, трудно 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38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Планируемые результаты: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/>
          <a:lstStyle/>
          <a:p>
            <a:r>
              <a:rPr lang="ru-RU" b="1" u="sng" dirty="0"/>
              <a:t>Личностные:</a:t>
            </a:r>
            <a:endParaRPr lang="ru-RU" dirty="0"/>
          </a:p>
          <a:p>
            <a:r>
              <a:rPr lang="ru-RU" b="1" u="sng" dirty="0" err="1"/>
              <a:t>Метапредметные</a:t>
            </a:r>
            <a:r>
              <a:rPr lang="ru-RU" b="1" u="sng" dirty="0"/>
              <a:t>:</a:t>
            </a:r>
            <a:endParaRPr lang="ru-RU" dirty="0"/>
          </a:p>
          <a:p>
            <a:r>
              <a:rPr lang="ru-RU" i="1" u="sng" dirty="0"/>
              <a:t>Познавательные:</a:t>
            </a:r>
            <a:endParaRPr lang="ru-RU" dirty="0"/>
          </a:p>
          <a:p>
            <a:r>
              <a:rPr lang="ru-RU" i="1" u="sng" dirty="0"/>
              <a:t>регулятивные:</a:t>
            </a:r>
            <a:endParaRPr lang="ru-RU" dirty="0"/>
          </a:p>
          <a:p>
            <a:r>
              <a:rPr lang="ru-RU" i="1" u="sng" dirty="0"/>
              <a:t>коммуникативные:</a:t>
            </a:r>
            <a:endParaRPr lang="ru-RU" dirty="0"/>
          </a:p>
          <a:p>
            <a:r>
              <a:rPr lang="ru-RU" b="1" dirty="0"/>
              <a:t>Предметные: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www.korablik-nm.ru/images/23/1812/20190227_1327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671392" cy="27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7467600" cy="4873752"/>
          </a:xfrm>
        </p:spPr>
        <p:txBody>
          <a:bodyPr>
            <a:normAutofit/>
          </a:bodyPr>
          <a:lstStyle/>
          <a:p>
            <a:r>
              <a:rPr lang="ru-RU" sz="3200" b="1" i="1" dirty="0"/>
              <a:t>Методы: </a:t>
            </a:r>
            <a:r>
              <a:rPr lang="ru-RU" sz="3200" dirty="0"/>
              <a:t>игровой.</a:t>
            </a:r>
          </a:p>
          <a:p>
            <a:r>
              <a:rPr lang="ru-RU" sz="3200" b="1" i="1" dirty="0"/>
              <a:t>Место занятия в системе образования</a:t>
            </a:r>
            <a:r>
              <a:rPr lang="ru-RU" sz="3200" b="1" dirty="0"/>
              <a:t>:</a:t>
            </a:r>
            <a:r>
              <a:rPr lang="ru-RU" sz="3200" dirty="0"/>
              <a:t> внеурочное занятие.</a:t>
            </a:r>
          </a:p>
          <a:p>
            <a:r>
              <a:rPr lang="ru-RU" sz="3200" b="1" i="1" dirty="0"/>
              <a:t>Форма проведения занятия</a:t>
            </a:r>
            <a:r>
              <a:rPr lang="ru-RU" sz="3200" b="1" dirty="0"/>
              <a:t>:</a:t>
            </a:r>
            <a:r>
              <a:rPr lang="ru-RU" sz="3200" dirty="0"/>
              <a:t> игра – викторина</a:t>
            </a:r>
          </a:p>
          <a:p>
            <a:r>
              <a:rPr lang="ru-RU" sz="3200" b="1" i="1" dirty="0"/>
              <a:t>Тип:</a:t>
            </a:r>
            <a:r>
              <a:rPr lang="ru-RU" sz="3200" dirty="0"/>
              <a:t> применение знаний.</a:t>
            </a:r>
          </a:p>
          <a:p>
            <a:r>
              <a:rPr lang="ru-RU" sz="3200" b="1" i="1" dirty="0"/>
              <a:t>Участники:</a:t>
            </a:r>
            <a:r>
              <a:rPr lang="ru-RU" sz="3200" dirty="0"/>
              <a:t> учащиеся 1-2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1729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  <a:t/>
            </a:r>
            <a:br>
              <a:rPr lang="en-US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55776" y="836712"/>
            <a:ext cx="5040560" cy="12241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1.Я кладу их не в платок,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Я кладу их в кошелёк.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1.Организационный </a:t>
            </a:r>
            <a:r>
              <a:rPr lang="ru-RU" sz="2400" b="1" dirty="0" smtClean="0"/>
              <a:t>момент.</a:t>
            </a:r>
          </a:p>
          <a:p>
            <a:r>
              <a:rPr lang="ru-RU" sz="2400" b="1" dirty="0"/>
              <a:t>2.Создание проблемной ситуации.</a:t>
            </a:r>
            <a:endParaRPr lang="ru-RU" sz="2400" dirty="0"/>
          </a:p>
          <a:p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47933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У меня игрушка есть,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Монеток в ней не счесть.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Моя игрушка – свинка,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Дырка у неё на спинке.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Монетки в дырку я кладу,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Когда их станет много, жду.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luchshie-akcii.ru/wp-content/uploads/2021/08/105-zolotaya-svin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340" y="4221088"/>
            <a:ext cx="3340959" cy="228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викторина?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06489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Викторина –это игра,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во время которой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учащиеся отвечают на вопросы.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228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</a:rPr>
              <a:t>3. Постановка  учебной задачи.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игры.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8737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Каждая из команд совершит путешествие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страну «Копилка», где вы будете выполнять различные задания и складывать заработанные деньги в командную копилку.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каждый правильный ответ ваша команда будет  получать монеты.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трякин\Desktop\kisspng-icon-gold-coins-vector-5a81371f173a94.14584166151841769509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915816" cy="2462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0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1.Как называется место, где сберегают (хранят), одалживают, переводят, преумножают и обменивают деньги?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dirty="0" smtClean="0"/>
              <a:t>_   _   _   _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628800"/>
            <a:ext cx="8723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К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628800"/>
            <a:ext cx="920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Н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6319" y="1628800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А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8632" y="1628800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C00000"/>
                </a:solidFill>
              </a:rPr>
              <a:t>Б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8" name="AutoShape 2" descr="https://media.baamboozle.com/uploads/images/145866/1603725668_2261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bank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2996953"/>
            <a:ext cx="5724636" cy="26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tx1"/>
                </a:solidFill>
              </a:rPr>
              <a:t>2.Как </a:t>
            </a:r>
            <a:r>
              <a:rPr lang="ru-RU" sz="2700" b="1" dirty="0">
                <a:solidFill>
                  <a:schemeClr val="tx1"/>
                </a:solidFill>
              </a:rPr>
              <a:t>называется денежный знак, изготовленный из металла? Как правило, имеет круглую форму!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/>
              <a:t>_ _ _ _  _  _ 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3266" y="1680520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2358" y="1654638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5205" y="1677946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Е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4846" y="1654639"/>
            <a:ext cx="740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   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654640"/>
            <a:ext cx="939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М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3249" y="1654641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www.ofsi.ru/upload/iblock/0fe/appq987vc299gdjib4dmrbngljlzm112/829008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064" y="3172225"/>
            <a:ext cx="2647896" cy="26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iltorg.ru/images/detailed/58/5_2007_%D0%BC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587" y="3267168"/>
            <a:ext cx="2487676" cy="24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</TotalTime>
  <Words>587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Презентация PowerPoint</vt:lpstr>
      <vt:lpstr>Цель: развитие финансовой грамотности учащихся через игровую деятельность. </vt:lpstr>
      <vt:lpstr>Планируемые результаты: </vt:lpstr>
      <vt:lpstr>Презентация PowerPoint</vt:lpstr>
      <vt:lpstr> </vt:lpstr>
      <vt:lpstr>Что такое викторина?</vt:lpstr>
      <vt:lpstr>   3. Постановка  учебной задачи. Правила игры.</vt:lpstr>
      <vt:lpstr>1.Как называется место, где сберегают (хранят), одалживают, переводят, преумножают и обменивают деньги?</vt:lpstr>
      <vt:lpstr> 2.Как называется денежный знак, изготовленный из металла? Как правило, имеет круглую форму!</vt:lpstr>
      <vt:lpstr> 3. Как называется денежная единица нашей родины – России? Бывает бумажным и металлическим. </vt:lpstr>
      <vt:lpstr>4. В кошельках взрослых деньги появляются не в результате волшебства. Взрослые зарабатывают деньги на работе. Работы бывают разные. Одни взрослые пишут компьютерные программы, другие – лечат людей, третьи – строят дома. За свою работу взрослые получают деньги – … </vt:lpstr>
      <vt:lpstr>5. Разгадай ребус и узнаешь, какую ежемесячную выплату от государства получают дедушки и бабушки! </vt:lpstr>
      <vt:lpstr>6.Как ты уже знаешь, ДОХОД – это деньги, которые человек получает, а РАСХОД – это деньги, которые человек тратит.  Какие ситуации из списка можно отнести к слову ДОХОД, а какие к слову РАСХОД. </vt:lpstr>
      <vt:lpstr>7.Какое слово пропущено в тексте? У товара есть     …    –     деньги, которые за него надо отдать. </vt:lpstr>
      <vt:lpstr>8.Прочитай пословицу. ЗДОРОВЬЕ ЗА ДЕНЬГИ НЕ КУПИШЬ. </vt:lpstr>
      <vt:lpstr>9.Давайте представим, что мы отправляемся в путешествие на родину сказочных героев. Назовите   имя героя, если в его стране нам придется менять рубли на другую валюту.</vt:lpstr>
      <vt:lpstr>10. Сколько копеек в 1 рубле? </vt:lpstr>
      <vt:lpstr>11. У Бабы Яги есть 12 сказочных рублей. Новая метла стоит 5 рублей. Сколько новых метёлок сможет купить Баба Яга? </vt:lpstr>
      <vt:lpstr>12.Винни-Пух хочет купить шоколадку за 15 рублей и подаёт кассиру 2 монеты по 10 рублей. Сколько рублей составит сдача? </vt:lpstr>
      <vt:lpstr>13.У тети Тани всегда самое вкусное мороженое. Какие монеты тебе понадобятся, чтобы купить одну порцию мороженого за 12 рублей?</vt:lpstr>
      <vt:lpstr>Подведение итогов.</vt:lpstr>
      <vt:lpstr>Рефлексия!!!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«Новоаганская ОСШ имени  маршала Советского Союза Г.К.Жукова»</dc:title>
  <dc:creator>1</dc:creator>
  <cp:lastModifiedBy>Bakunino_user</cp:lastModifiedBy>
  <cp:revision>42</cp:revision>
  <dcterms:created xsi:type="dcterms:W3CDTF">2022-06-03T14:52:53Z</dcterms:created>
  <dcterms:modified xsi:type="dcterms:W3CDTF">2023-11-09T12:11:08Z</dcterms:modified>
</cp:coreProperties>
</file>