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4" r:id="rId5"/>
    <p:sldId id="259" r:id="rId6"/>
    <p:sldId id="273" r:id="rId7"/>
    <p:sldId id="257" r:id="rId8"/>
    <p:sldId id="260" r:id="rId9"/>
    <p:sldId id="265" r:id="rId10"/>
    <p:sldId id="262" r:id="rId11"/>
    <p:sldId id="261" r:id="rId12"/>
    <p:sldId id="263" r:id="rId13"/>
    <p:sldId id="268" r:id="rId14"/>
    <p:sldId id="267" r:id="rId15"/>
    <p:sldId id="266" r:id="rId16"/>
    <p:sldId id="274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1764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Мастер-класс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«Использование проблемно-деятельностного метода обучения в практике учителя </a:t>
            </a:r>
            <a:r>
              <a:rPr lang="ru-RU" b="1" smtClean="0">
                <a:solidFill>
                  <a:srgbClr val="002060"/>
                </a:solidFill>
              </a:rPr>
              <a:t>начальных классов»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816424" cy="16561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Подготовила мастер-класс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Ступак Надежда Юрьевна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МОУ </a:t>
            </a:r>
            <a:r>
              <a:rPr lang="ru-RU" sz="2400" smtClean="0">
                <a:solidFill>
                  <a:srgbClr val="002060"/>
                </a:solidFill>
              </a:rPr>
              <a:t>Дуниловская </a:t>
            </a:r>
            <a:r>
              <a:rPr lang="ru-RU" sz="2400" dirty="0" smtClean="0">
                <a:solidFill>
                  <a:srgbClr val="002060"/>
                </a:solidFill>
              </a:rPr>
              <a:t>ООШ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963993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«Математика» 1 класс.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М. И. Моро, М.А. Бантова.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«Связь между суммой и слагаемыми».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970" y="2060848"/>
            <a:ext cx="8136904" cy="38318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Ролевая игра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предлагается отправиться в виртуальное путешествие на поезде. Чтобы добраться до назначенного пункта, необходимо приобрести билет на поезд стоимостью 7 рублей. Происходит покупка (у каждого ученика в кошельке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монеты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достоинством 1р., 2р., 5 р., 10 р.). Несколько детей выступают в роли кассиров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и какими монетами нужно отдать за билет кассиру/ сдачу пассажиру.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регулятивные, коммуникативные, познавательные.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22159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963993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«Русский язык» 1 класс. Л. М. Зеленина, Т.Е. Хохлова.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«Заглавная буква в именах собственных». (Приём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970" y="2060848"/>
            <a:ext cx="8136904" cy="212365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Работа с карточками.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«Меня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зовут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маша.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Я живу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городе ярославле.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Я люблю читать сказки. Мои любимые сказочные герои – буратино, золушка. А ещё я люблю играть с шариком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Исправьте ошибки и запишите последнее предложение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392" y="4729512"/>
            <a:ext cx="7982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дети по разному напишут слово «шарик» (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Шарик, шарик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Возникает вопрос: «Кто прав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познавательные.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1180017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«Окружающий мир» 3 класс. А. А. Плешаков.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«Кто что ест. Классификация животных по типу питания».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893316"/>
            <a:ext cx="3413913" cy="31393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Рассмотрите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рисунки и распределите их в группы по особенностям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распределение животных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типу питания.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8"/>
          <a:stretch/>
        </p:blipFill>
        <p:spPr bwMode="auto">
          <a:xfrm>
            <a:off x="605870" y="2060848"/>
            <a:ext cx="4248472" cy="280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5870" y="5107817"/>
            <a:ext cx="8028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ходе выполнения задания отрабатываются понятия растительноядные, насекомоядные, хищники, всеядные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познавательные.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891985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«Русский язык» 4 класс. Л.М. Зеленина, Т.Е.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Хохлова.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 «Спряжение глаголов».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401" y="1988840"/>
            <a:ext cx="8028115" cy="34778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Сначала учитель задаёт вопросы.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такое склонение? (Изменение по падежам)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Какие части речи, известные вам, склоняются?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уществительные и прилагательные)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Просклоняйте глагол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ситуация: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задание выполнить невозможно, тогда возникает вопрос «Как изменяются глаголы?»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регулятивные.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891985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«Математика» 4 класс. М. И. Моро, М.А. Бантова.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«Умножение двузначного числа на двузначное». (Приём 5)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2071670"/>
            <a:ext cx="8028115" cy="34778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Найдите площадь прямоугольника со сторонами 47 см и 32 см.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Ученики предлагают разные способы вычисления и записи значения выражения.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ситуация: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надо число умножить на двузначное число, а таких примеров мы ещё не решали.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регулятивные.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891985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«Русский язык» 3 класс. Л.М. Зеленина, Т.Е.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Хохлова.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«Способы проверки непроизносимых согласных».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(Приём 6)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5"/>
            <a:ext cx="8028115" cy="44396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Подберите проверочные слова для слов: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дуб, снег, дождь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проверочные слова для слов: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солнце, сердце, местность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задании 1 ученики подберут проверочные слова, изменяя форму слов так, чтобы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конце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после согласного был гласный. Таким же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способом выполнят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ситуация: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проверить непроизносимые согласные из задания 2 данным способом не получится, так как не знаем нужного способа проверки.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познавательные.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Приёмы создания проблемной ситуации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388" y="1196752"/>
            <a:ext cx="8028115" cy="48320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Задание-загадка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(по названию литературного произведения догадаться о чём или о ком это произведение).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Задания на группировку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Восстановление текста с пропусками понятий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среди которых есть неизвестные детям.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Интерактивные кроссворды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(вопросы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 которые учащиеся не смогли ответить, остаются без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ответов, далее идёт исследовательский поиск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ответов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вопросы).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Необычные вопросы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Например: Много ли людей обретёт счастье, найдя папоротник в ночь на праздник Ивана Купалы?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Эксперимент, ролевая игра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Домино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терминов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названий, понятий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Например: названия малых форм устного народного творчества – потешки, считалки, скороговорки,  закличка, загадка и др.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139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Таблица:</a:t>
            </a:r>
            <a:br>
              <a:rPr lang="ru-RU" sz="3200" b="1" dirty="0" smtClean="0"/>
            </a:br>
            <a:r>
              <a:rPr lang="ru-RU" sz="3200" b="1" dirty="0" smtClean="0"/>
              <a:t>«УУД – универсальные учебные действия»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4854" y="1475454"/>
            <a:ext cx="5112568" cy="46474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Познавательные УУД</a:t>
            </a:r>
          </a:p>
          <a:p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Регулятивные УУД</a:t>
            </a:r>
          </a:p>
          <a:p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Личностные УУД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6169659" y="1475454"/>
            <a:ext cx="936104" cy="888211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6169659" y="2708920"/>
            <a:ext cx="936104" cy="888211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202663" y="3870952"/>
            <a:ext cx="936104" cy="88821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202663" y="5234669"/>
            <a:ext cx="936104" cy="8882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8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72708"/>
            <a:ext cx="8229600" cy="5400600"/>
          </a:xfrm>
        </p:spPr>
        <p:txBody>
          <a:bodyPr numCol="2" spcCol="360000">
            <a:normAutofit lnSpcReduction="10000"/>
          </a:bodyPr>
          <a:lstStyle/>
          <a:p>
            <a:pPr marL="0" indent="0" algn="just"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УУД: 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добывать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информацию из схем, иллюстраций, текстов;</a:t>
            </a:r>
          </a:p>
          <a:p>
            <a:pPr marL="0" indent="0" algn="just">
              <a:buNone/>
            </a:pPr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схемы;</a:t>
            </a:r>
          </a:p>
          <a:p>
            <a:pPr marL="0" indent="0" algn="just">
              <a:buNone/>
            </a:pPr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выводы;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обобщать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классифицировать по признакам;</a:t>
            </a:r>
          </a:p>
          <a:p>
            <a:pPr marL="0" indent="0" algn="just">
              <a:buNone/>
            </a:pPr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иллюстрации ответы на вопросы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 УУД: </a:t>
            </a:r>
            <a:endParaRPr lang="ru-RU" sz="2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слушать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понимать других;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строить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речевое высказывание;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оформлять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свои мысли в устной форме;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паре.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УУД: </a:t>
            </a:r>
            <a:endParaRPr lang="ru-RU" sz="21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предположение;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свои действия;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прогнозировать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предстоящую работу (составлять план);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познавательную и личностную рефлексию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УУД:</a:t>
            </a:r>
            <a:endParaRPr lang="ru-RU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выказывать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своё отношение к героям, выражать свои эмоции;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формируем мотивации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 обучению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целенаправленной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поступки в соответствии с определённой ситуацией.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2159" y="260648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Учимся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43359"/>
            <a:ext cx="8064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Технология проблемно-деятельностного обучения способствует формированию таких качеств знаний, как прочность, осознанность, глубина. Повышает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учебную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мотивацию младших школьников. Дети активно включаются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самостоятельную деятельность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осознанию проблемы и поиску её решения. Совершив открытие у ребёнка появляется возможность почувствовать свою значимость в учебном процессе.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143359"/>
            <a:ext cx="8064895" cy="3693319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мастер-класса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Познакомить присутствующих с приёмами создания проблемной ситуации на современном уроке (ФГОС) из практики учителя начальных классах.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" y="0"/>
            <a:ext cx="971153" cy="149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i?id=117352988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476" y="3839822"/>
            <a:ext cx="2216274" cy="219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32756"/>
            <a:ext cx="7725544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</a:t>
            </a:r>
            <a:endParaRPr lang="ru-RU" sz="4000" b="1" dirty="0" smtClean="0"/>
          </a:p>
          <a:p>
            <a:pPr marL="0" indent="0" algn="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К. Д. Ушинский</a:t>
            </a:r>
            <a:endParaRPr lang="ru-RU" sz="42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87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проблемно-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4"/>
          <a:ext cx="8001056" cy="3929090"/>
        </p:xfrm>
        <a:graphic>
          <a:graphicData uri="http://schemas.openxmlformats.org/drawingml/2006/table">
            <a:tbl>
              <a:tblPr/>
              <a:tblGrid>
                <a:gridCol w="904467"/>
                <a:gridCol w="1238673"/>
                <a:gridCol w="1822601"/>
                <a:gridCol w="4035315"/>
              </a:tblGrid>
              <a:tr h="732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Цель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Этапы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Творческие звенья деятельности обучающихся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043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Введение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Постановка учебной задачи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вопроса или темы урока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Поиск решения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открытие нового субъективно нового знания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Воспроизведение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Выражение решения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выражение нового знания в доступной форме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Реализация продукта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представление продукта учителю и классу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8" marR="51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628450"/>
            <a:ext cx="8507288" cy="5616624"/>
          </a:xfrm>
        </p:spPr>
        <p:txBody>
          <a:bodyPr numCol="2" spcCol="540000"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учителя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Создаёт проблемную ситуацию.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размышления над проблемой и её формулировкой.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поиск гипотезы – предположительного объяснения противоречий в материале, ситуации.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проверку гипотезы.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обобщение результатов, получение выводов и их применение. Рефлексия.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обучающегося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Осознаёт противоречия в изучаемом явлении.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Формулирует проблему.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Выдвигает гипотезы, объясняющие противоречия, причины явления.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Проверяет гипотезы в эксперименте, решении задач и т.д.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Анализирует результаты, делает выводы, применяет полученные знания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79"/>
            <a:ext cx="4032448" cy="5472609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37836" y="554339"/>
            <a:ext cx="4104456" cy="5472610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2609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Приёмы создания проблемной ситуации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36769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5125" algn="l"/>
              </a:tabLst>
            </a:pPr>
            <a:r>
              <a:rPr lang="ru-RU" sz="19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 удивлением»</a:t>
            </a:r>
          </a:p>
          <a:p>
            <a:pPr>
              <a:tabLst>
                <a:tab pos="365125" algn="l"/>
              </a:tabLst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1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Учитель одновременно предъявляет классу противоречивые факты, взаимоисключающие научные теории или чьи-то точки зрения. </a:t>
            </a:r>
          </a:p>
          <a:p>
            <a:pPr>
              <a:tabLst>
                <a:tab pos="365125" algn="l"/>
              </a:tabLst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2.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Педагог сталкивает разные мнения учеников, предложив классу вопрос или практическое задание на новый материал.</a:t>
            </a:r>
          </a:p>
          <a:p>
            <a:pPr>
              <a:tabLst>
                <a:tab pos="365125" algn="l"/>
              </a:tabLst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3.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Между житейским представлением учащихся и научным фактом:  </a:t>
            </a:r>
          </a:p>
          <a:p>
            <a:pPr>
              <a:tabLst>
                <a:tab pos="365125" algn="l"/>
              </a:tabLst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Учитель обнажает житейское представление ученика вопросом или заданием «на ошибку»; </a:t>
            </a:r>
          </a:p>
          <a:p>
            <a:pPr>
              <a:tabLst>
                <a:tab pos="365125" algn="l"/>
              </a:tabLst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шаг 2.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Предъявляет научный факт сообщением, экспериментом или наглядностью.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6684" y="1137168"/>
            <a:ext cx="367240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 затруднением»</a:t>
            </a:r>
          </a:p>
          <a:p>
            <a:pPr algn="ctr"/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4.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Учитель даёт практическое задание, невыполнимое вообще (возникает только вопрос) 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5.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Учитель даёт практическое задание, не сходное с предыдущими 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Приём 6. 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шаг 1.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Учитель даёт  невыполнимое практическое задание, сходное с предыдущим  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шаг 2.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Доказывает, что задание всё-таки не выполнено.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137168"/>
            <a:ext cx="4032448" cy="5532192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6684" y="1136769"/>
            <a:ext cx="3672408" cy="4740503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3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47" y="908720"/>
            <a:ext cx="8421468" cy="864096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«Литературное чтение» 3 класс. Л.Ф. Климанова, В.Г. Горецкий.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«Басни И.А. Крылова». (Приём 1)</a:t>
            </a:r>
          </a:p>
        </p:txBody>
      </p:sp>
      <p:pic>
        <p:nvPicPr>
          <p:cNvPr id="4" name="Рисунок 3" descr="http://www.nachalka.com/sites/default/userpic/galina/streko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1222"/>
            <a:ext cx="333375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76083" y="1808801"/>
            <a:ext cx="4968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Определите басню по следующей иллюстрации.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Ученики выдвигают различные гипотезы, но такой басни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Крылова не найдут. Задание подводит к исследованию: басня «Стрекоза и муравей», но при чём тут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кузнечик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поющая стрекоза.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познавательные, регулятивные, коммуникативные.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1166428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«Математика» 4 класс. М. И. Моро, М.А. Бантова.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«Единицы площади: квадратный километр, квадратный миллиметр».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717033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(работа в парах).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Соотнесите площадь объекта и единицы, в которой она будет измеряться.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каких единицах можно измерить площадь страны, города, карты памяти?»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Удобных единиц площади в предложенном списке нет. Дети выдвигают гипотезы.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УУД: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познавательные, коммуникативные, регулятивные.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</a:extLst>
          </a:blip>
          <a:srcRect l="34296" t="46143" r="32886" b="42159"/>
          <a:stretch/>
        </p:blipFill>
        <p:spPr bwMode="auto">
          <a:xfrm>
            <a:off x="1763688" y="2128497"/>
            <a:ext cx="6120680" cy="15885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4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Приёмы создания проблемной ситуации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0831"/>
            <a:ext cx="8352928" cy="1180017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«Окружающий мир» и «ИЗО» 1 класс. А. А. Плешаков.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Тема: «Почему радуга разноцветная» - интегрированный урок. (Приём 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288" y="1988840"/>
            <a:ext cx="8028115" cy="44935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Раскрасьте цвета радуги в правильной последовательности. Некоторые цвета уже закрашены.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ситуация: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больше красок нет.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Ученики предлагают разные способы выхода из ситуации.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смешивание разных цветов до получения нужного цвета.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познавательные, регулятивные.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63" y="2852936"/>
            <a:ext cx="3672408" cy="792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892</TotalTime>
  <Words>1456</Words>
  <Application>Microsoft Office PowerPoint</Application>
  <PresentationFormat>Экран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Мастер-класс  «Использование проблемно-деятельностного метода обучения в практике учителя начальных классов»</vt:lpstr>
      <vt:lpstr>Цель мастер-класса</vt:lpstr>
      <vt:lpstr>Презентация PowerPoint</vt:lpstr>
      <vt:lpstr>Структура проблемно-деятельностного урока</vt:lpstr>
      <vt:lpstr>Презентация PowerPoint</vt:lpstr>
      <vt:lpstr>Презентация PowerPoint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Приёмы создания проблемной ситуации</vt:lpstr>
      <vt:lpstr>Таблица: «УУД – универсальные учебные действия»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«Использование проблемно-деятельностного метода обучения в практике учителя начальных классов»</dc:title>
  <dc:creator>Надя</dc:creator>
  <cp:lastModifiedBy>Надежда</cp:lastModifiedBy>
  <cp:revision>57</cp:revision>
  <dcterms:created xsi:type="dcterms:W3CDTF">2015-10-13T18:28:33Z</dcterms:created>
  <dcterms:modified xsi:type="dcterms:W3CDTF">2021-10-16T21:20:01Z</dcterms:modified>
</cp:coreProperties>
</file>