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6" r:id="rId11"/>
    <p:sldId id="275" r:id="rId12"/>
    <p:sldId id="267" r:id="rId13"/>
    <p:sldId id="274" r:id="rId14"/>
    <p:sldId id="268" r:id="rId15"/>
    <p:sldId id="273" r:id="rId16"/>
    <p:sldId id="269" r:id="rId17"/>
    <p:sldId id="270" r:id="rId18"/>
    <p:sldId id="272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BF8A69-9717-4287-88D2-C55FBE5096AD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21CDFA-F92C-44DF-8FC5-C72F5D4B00C6}">
      <dgm:prSet phldrT="[Текст]"/>
      <dgm:spPr/>
      <dgm:t>
        <a:bodyPr/>
        <a:lstStyle/>
        <a:p>
          <a:r>
            <a:rPr lang="ru-RU" dirty="0" smtClean="0"/>
            <a:t>Анаграммы</a:t>
          </a:r>
        </a:p>
        <a:p>
          <a:r>
            <a:rPr lang="ru-RU" dirty="0" err="1" smtClean="0"/>
            <a:t>Ликофрон</a:t>
          </a:r>
          <a:endParaRPr lang="ru-RU" dirty="0" smtClean="0"/>
        </a:p>
        <a:p>
          <a:r>
            <a:rPr lang="ru-RU" dirty="0" smtClean="0"/>
            <a:t>(3 в. до н. э.)</a:t>
          </a:r>
          <a:endParaRPr lang="ru-RU" dirty="0"/>
        </a:p>
      </dgm:t>
    </dgm:pt>
    <dgm:pt modelId="{00F63C26-F262-42FA-BFFC-1F3CB7888694}" type="sibTrans" cxnId="{B2BE9B88-1602-4F4A-AB01-D3E33F126F10}">
      <dgm:prSet/>
      <dgm:spPr/>
      <dgm:t>
        <a:bodyPr/>
        <a:lstStyle/>
        <a:p>
          <a:endParaRPr lang="ru-RU"/>
        </a:p>
      </dgm:t>
    </dgm:pt>
    <dgm:pt modelId="{995F64B8-8EF3-439D-A7E6-B4165D49337E}" type="parTrans" cxnId="{B2BE9B88-1602-4F4A-AB01-D3E33F126F10}">
      <dgm:prSet/>
      <dgm:spPr/>
      <dgm:t>
        <a:bodyPr/>
        <a:lstStyle/>
        <a:p>
          <a:endParaRPr lang="ru-RU"/>
        </a:p>
      </dgm:t>
    </dgm:pt>
    <dgm:pt modelId="{59D35813-66FF-4CA3-A75A-425892F8A178}" type="pres">
      <dgm:prSet presAssocID="{C1BF8A69-9717-4287-88D2-C55FBE5096A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AD7A29-55E3-4148-B145-400262F6DA22}" type="pres">
      <dgm:prSet presAssocID="{6121CDFA-F92C-44DF-8FC5-C72F5D4B00C6}" presName="node" presStyleLbl="node1" presStyleIdx="0" presStyleCnt="1" custScaleX="123380" custScaleY="183119" custLinFactNeighborX="1132" custLinFactNeighborY="-57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69EE01-37EA-4F6A-A188-5B1227C5BDA7}" type="presOf" srcId="{C1BF8A69-9717-4287-88D2-C55FBE5096AD}" destId="{59D35813-66FF-4CA3-A75A-425892F8A178}" srcOrd="0" destOrd="0" presId="urn:microsoft.com/office/officeart/2005/8/layout/default#1"/>
    <dgm:cxn modelId="{2EE4EFE8-816F-4447-B156-26D144CC5237}" type="presOf" srcId="{6121CDFA-F92C-44DF-8FC5-C72F5D4B00C6}" destId="{FDAD7A29-55E3-4148-B145-400262F6DA22}" srcOrd="0" destOrd="0" presId="urn:microsoft.com/office/officeart/2005/8/layout/default#1"/>
    <dgm:cxn modelId="{B2BE9B88-1602-4F4A-AB01-D3E33F126F10}" srcId="{C1BF8A69-9717-4287-88D2-C55FBE5096AD}" destId="{6121CDFA-F92C-44DF-8FC5-C72F5D4B00C6}" srcOrd="0" destOrd="0" parTransId="{995F64B8-8EF3-439D-A7E6-B4165D49337E}" sibTransId="{00F63C26-F262-42FA-BFFC-1F3CB7888694}"/>
    <dgm:cxn modelId="{C8AA0E2A-0328-4817-9E6F-539299962CE0}" type="presParOf" srcId="{59D35813-66FF-4CA3-A75A-425892F8A178}" destId="{FDAD7A29-55E3-4148-B145-400262F6DA22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B734BC2-31A9-43ED-A0F0-3EF74119AC9C}" type="doc">
      <dgm:prSet loTypeId="urn:microsoft.com/office/officeart/2005/8/layout/default#10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84FFFA-8247-4820-8113-D384826865B7}">
      <dgm:prSet phldrT="[Текст]"/>
      <dgm:spPr/>
      <dgm:t>
        <a:bodyPr/>
        <a:lstStyle/>
        <a:p>
          <a:r>
            <a:rPr lang="ru-RU" dirty="0" err="1" smtClean="0"/>
            <a:t>метаграммы</a:t>
          </a:r>
          <a:endParaRPr lang="ru-RU" dirty="0"/>
        </a:p>
      </dgm:t>
    </dgm:pt>
    <dgm:pt modelId="{5DCE4A79-E782-4C4E-894C-CD4E81080435}" type="parTrans" cxnId="{714E5168-C4E7-4642-8575-D4900044D464}">
      <dgm:prSet/>
      <dgm:spPr/>
      <dgm:t>
        <a:bodyPr/>
        <a:lstStyle/>
        <a:p>
          <a:endParaRPr lang="ru-RU"/>
        </a:p>
      </dgm:t>
    </dgm:pt>
    <dgm:pt modelId="{431EDCCD-78DF-46DE-948D-6F350BCBFD37}" type="sibTrans" cxnId="{714E5168-C4E7-4642-8575-D4900044D464}">
      <dgm:prSet/>
      <dgm:spPr/>
      <dgm:t>
        <a:bodyPr/>
        <a:lstStyle/>
        <a:p>
          <a:endParaRPr lang="ru-RU"/>
        </a:p>
      </dgm:t>
    </dgm:pt>
    <dgm:pt modelId="{A422B5DB-767C-4D94-9F31-1B76F2C5D5B4}" type="pres">
      <dgm:prSet presAssocID="{FB734BC2-31A9-43ED-A0F0-3EF74119AC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02F3B8-2B33-4162-A46E-B262BDC83A26}" type="pres">
      <dgm:prSet presAssocID="{1084FFFA-8247-4820-8113-D384826865B7}" presName="node" presStyleLbl="node1" presStyleIdx="0" presStyleCnt="1" custScaleY="54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B9FE4E-9FF9-416B-9B6E-3EE9446247E8}" type="presOf" srcId="{1084FFFA-8247-4820-8113-D384826865B7}" destId="{C902F3B8-2B33-4162-A46E-B262BDC83A26}" srcOrd="0" destOrd="0" presId="urn:microsoft.com/office/officeart/2005/8/layout/default#10"/>
    <dgm:cxn modelId="{52FED804-AA72-435E-A00B-96790C486DAE}" type="presOf" srcId="{FB734BC2-31A9-43ED-A0F0-3EF74119AC9C}" destId="{A422B5DB-767C-4D94-9F31-1B76F2C5D5B4}" srcOrd="0" destOrd="0" presId="urn:microsoft.com/office/officeart/2005/8/layout/default#10"/>
    <dgm:cxn modelId="{714E5168-C4E7-4642-8575-D4900044D464}" srcId="{FB734BC2-31A9-43ED-A0F0-3EF74119AC9C}" destId="{1084FFFA-8247-4820-8113-D384826865B7}" srcOrd="0" destOrd="0" parTransId="{5DCE4A79-E782-4C4E-894C-CD4E81080435}" sibTransId="{431EDCCD-78DF-46DE-948D-6F350BCBFD37}"/>
    <dgm:cxn modelId="{F4439DFF-2439-4FCE-A884-0BBFBE92597E}" type="presParOf" srcId="{A422B5DB-767C-4D94-9F31-1B76F2C5D5B4}" destId="{C902F3B8-2B33-4162-A46E-B262BDC83A26}" srcOrd="0" destOrd="0" presId="urn:microsoft.com/office/officeart/2005/8/layout/default#10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ACFFE2-6238-4563-B463-A19925628970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A87AAA-2D8A-4F10-BC4A-9E32D4C16F1C}">
      <dgm:prSet phldrT="[Текст]"/>
      <dgm:spPr/>
      <dgm:t>
        <a:bodyPr/>
        <a:lstStyle/>
        <a:p>
          <a:r>
            <a:rPr lang="ru-RU" dirty="0" smtClean="0"/>
            <a:t>КОЛБА –</a:t>
          </a:r>
        </a:p>
        <a:p>
          <a:r>
            <a:rPr lang="ru-RU" dirty="0" smtClean="0">
              <a:solidFill>
                <a:schemeClr val="accent5">
                  <a:lumMod val="50000"/>
                </a:schemeClr>
              </a:solidFill>
            </a:rPr>
            <a:t>ПРИКАЗ –</a:t>
          </a:r>
          <a:r>
            <a:rPr lang="ru-RU" dirty="0" smtClean="0"/>
            <a:t> </a:t>
          </a:r>
        </a:p>
        <a:p>
          <a:r>
            <a:rPr lang="ru-RU" dirty="0" smtClean="0"/>
            <a:t>ШНУРОК – </a:t>
          </a:r>
        </a:p>
        <a:p>
          <a:r>
            <a:rPr lang="ru-RU" dirty="0" smtClean="0">
              <a:solidFill>
                <a:schemeClr val="accent5">
                  <a:lumMod val="50000"/>
                </a:schemeClr>
              </a:solidFill>
            </a:rPr>
            <a:t>КОРСЕТ –</a:t>
          </a:r>
          <a:r>
            <a:rPr lang="ru-RU" dirty="0" smtClean="0"/>
            <a:t> </a:t>
          </a:r>
        </a:p>
        <a:p>
          <a:r>
            <a:rPr lang="ru-RU" dirty="0" smtClean="0"/>
            <a:t>ЛЕТО – </a:t>
          </a:r>
        </a:p>
        <a:p>
          <a:r>
            <a:rPr lang="ru-RU" dirty="0" smtClean="0">
              <a:solidFill>
                <a:schemeClr val="accent5">
                  <a:lumMod val="50000"/>
                </a:schemeClr>
              </a:solidFill>
            </a:rPr>
            <a:t>МАЯК – </a:t>
          </a:r>
        </a:p>
        <a:p>
          <a:r>
            <a:rPr lang="ru-RU" dirty="0" smtClean="0"/>
            <a:t>САЛАТ –  </a:t>
          </a:r>
        </a:p>
      </dgm:t>
    </dgm:pt>
    <dgm:pt modelId="{7D362058-AADF-4D88-AE7F-0FB226332D54}" type="parTrans" cxnId="{B1A313E0-96F8-41AD-B0B4-E60747692375}">
      <dgm:prSet/>
      <dgm:spPr/>
      <dgm:t>
        <a:bodyPr/>
        <a:lstStyle/>
        <a:p>
          <a:endParaRPr lang="ru-RU"/>
        </a:p>
      </dgm:t>
    </dgm:pt>
    <dgm:pt modelId="{50880CAB-F5A9-4AF9-AFFA-EA6041FF788C}" type="sibTrans" cxnId="{B1A313E0-96F8-41AD-B0B4-E60747692375}">
      <dgm:prSet/>
      <dgm:spPr/>
      <dgm:t>
        <a:bodyPr/>
        <a:lstStyle/>
        <a:p>
          <a:endParaRPr lang="ru-RU"/>
        </a:p>
      </dgm:t>
    </dgm:pt>
    <dgm:pt modelId="{6715098C-D5A8-4960-8010-512B49E17241}" type="pres">
      <dgm:prSet presAssocID="{3CACFFE2-6238-4563-B463-A1992562897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F990DC-7CE1-43F3-B057-863D2CDB8D91}" type="pres">
      <dgm:prSet presAssocID="{9BA87AAA-2D8A-4F10-BC4A-9E32D4C16F1C}" presName="node" presStyleLbl="node1" presStyleIdx="0" presStyleCnt="1" custScaleY="236290" custLinFactY="-4723" custLinFactNeighborX="-1627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46D431-B817-4FD2-BCCE-311473F37566}" type="presOf" srcId="{3CACFFE2-6238-4563-B463-A19925628970}" destId="{6715098C-D5A8-4960-8010-512B49E17241}" srcOrd="0" destOrd="0" presId="urn:microsoft.com/office/officeart/2005/8/layout/default#2"/>
    <dgm:cxn modelId="{521260CA-E552-4D7B-9919-6D4DC2F69934}" type="presOf" srcId="{9BA87AAA-2D8A-4F10-BC4A-9E32D4C16F1C}" destId="{A5F990DC-7CE1-43F3-B057-863D2CDB8D91}" srcOrd="0" destOrd="0" presId="urn:microsoft.com/office/officeart/2005/8/layout/default#2"/>
    <dgm:cxn modelId="{B1A313E0-96F8-41AD-B0B4-E60747692375}" srcId="{3CACFFE2-6238-4563-B463-A19925628970}" destId="{9BA87AAA-2D8A-4F10-BC4A-9E32D4C16F1C}" srcOrd="0" destOrd="0" parTransId="{7D362058-AADF-4D88-AE7F-0FB226332D54}" sibTransId="{50880CAB-F5A9-4AF9-AFFA-EA6041FF788C}"/>
    <dgm:cxn modelId="{C46969E4-F968-4822-A9B0-0C734F92B84A}" type="presParOf" srcId="{6715098C-D5A8-4960-8010-512B49E17241}" destId="{A5F990DC-7CE1-43F3-B057-863D2CDB8D91}" srcOrd="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B95B0E-FB07-4043-B691-05DA0A6F2FD6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CD4F80-BBE9-4C3D-B17E-0A993C735606}">
      <dgm:prSet phldrT="[Текст]"/>
      <dgm:spPr/>
      <dgm:t>
        <a:bodyPr/>
        <a:lstStyle/>
        <a:p>
          <a:r>
            <a:rPr lang="ru-RU" dirty="0" smtClean="0"/>
            <a:t>БОКАЛ</a:t>
          </a:r>
          <a:endParaRPr lang="ru-RU" dirty="0"/>
        </a:p>
      </dgm:t>
    </dgm:pt>
    <dgm:pt modelId="{EA582C79-FCF1-4B6B-BD87-134EBB7C3288}" type="parTrans" cxnId="{F434613B-962F-492A-907A-E5A1C341A2FA}">
      <dgm:prSet/>
      <dgm:spPr/>
      <dgm:t>
        <a:bodyPr/>
        <a:lstStyle/>
        <a:p>
          <a:endParaRPr lang="ru-RU"/>
        </a:p>
      </dgm:t>
    </dgm:pt>
    <dgm:pt modelId="{3530F7CB-BBFB-4A80-898B-CD8C2938032F}" type="sibTrans" cxnId="{F434613B-962F-492A-907A-E5A1C341A2FA}">
      <dgm:prSet/>
      <dgm:spPr/>
      <dgm:t>
        <a:bodyPr/>
        <a:lstStyle/>
        <a:p>
          <a:endParaRPr lang="ru-RU"/>
        </a:p>
      </dgm:t>
    </dgm:pt>
    <dgm:pt modelId="{E0ADE670-C4AC-45EB-9632-B386B749A3A6}" type="pres">
      <dgm:prSet presAssocID="{6CB95B0E-FB07-4043-B691-05DA0A6F2FD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CC4A2D-BCB1-4997-A278-A1493FE53CCB}" type="pres">
      <dgm:prSet presAssocID="{59CD4F80-BBE9-4C3D-B17E-0A993C735606}" presName="node" presStyleLbl="node1" presStyleIdx="0" presStyleCnt="1" custScaleX="129376" custLinFactNeighborX="1883" custLinFactNeighborY="-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6D99CC-E8CE-4646-9B2E-CD01E284BE61}" type="presOf" srcId="{59CD4F80-BBE9-4C3D-B17E-0A993C735606}" destId="{6ECC4A2D-BCB1-4997-A278-A1493FE53CCB}" srcOrd="0" destOrd="0" presId="urn:microsoft.com/office/officeart/2005/8/layout/default#3"/>
    <dgm:cxn modelId="{F434613B-962F-492A-907A-E5A1C341A2FA}" srcId="{6CB95B0E-FB07-4043-B691-05DA0A6F2FD6}" destId="{59CD4F80-BBE9-4C3D-B17E-0A993C735606}" srcOrd="0" destOrd="0" parTransId="{EA582C79-FCF1-4B6B-BD87-134EBB7C3288}" sibTransId="{3530F7CB-BBFB-4A80-898B-CD8C2938032F}"/>
    <dgm:cxn modelId="{19AEE0C8-688C-44D1-AD77-6E11A6EB8011}" type="presOf" srcId="{6CB95B0E-FB07-4043-B691-05DA0A6F2FD6}" destId="{E0ADE670-C4AC-45EB-9632-B386B749A3A6}" srcOrd="0" destOrd="0" presId="urn:microsoft.com/office/officeart/2005/8/layout/default#3"/>
    <dgm:cxn modelId="{586001E0-E3BA-4866-89E9-8F44DB36131F}" type="presParOf" srcId="{E0ADE670-C4AC-45EB-9632-B386B749A3A6}" destId="{6ECC4A2D-BCB1-4997-A278-A1493FE53CCB}" srcOrd="0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137498-7C95-4884-B0DD-0121432E71AC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B6E6F5-17DD-4ADC-BD81-76ABC208AB12}">
      <dgm:prSet phldrT="[Текст]"/>
      <dgm:spPr/>
      <dgm:t>
        <a:bodyPr/>
        <a:lstStyle/>
        <a:p>
          <a:r>
            <a:rPr lang="ru-RU" dirty="0" smtClean="0">
              <a:solidFill>
                <a:schemeClr val="accent5">
                  <a:lumMod val="50000"/>
                </a:schemeClr>
              </a:solidFill>
            </a:rPr>
            <a:t>КАПРИЗ</a:t>
          </a:r>
          <a:endParaRPr lang="ru-RU" dirty="0">
            <a:solidFill>
              <a:schemeClr val="accent5">
                <a:lumMod val="50000"/>
              </a:schemeClr>
            </a:solidFill>
          </a:endParaRPr>
        </a:p>
      </dgm:t>
    </dgm:pt>
    <dgm:pt modelId="{FD60E770-8CEC-45C5-AFBC-AFF6EA1D7B43}" type="parTrans" cxnId="{700187C4-AD33-49FB-BE4A-303E937B43EE}">
      <dgm:prSet/>
      <dgm:spPr/>
      <dgm:t>
        <a:bodyPr/>
        <a:lstStyle/>
        <a:p>
          <a:endParaRPr lang="ru-RU"/>
        </a:p>
      </dgm:t>
    </dgm:pt>
    <dgm:pt modelId="{3E57DF4A-BA37-42B5-90E7-3920F2591B60}" type="sibTrans" cxnId="{700187C4-AD33-49FB-BE4A-303E937B43EE}">
      <dgm:prSet/>
      <dgm:spPr/>
      <dgm:t>
        <a:bodyPr/>
        <a:lstStyle/>
        <a:p>
          <a:endParaRPr lang="ru-RU"/>
        </a:p>
      </dgm:t>
    </dgm:pt>
    <dgm:pt modelId="{91F8F9E1-9C36-4379-8063-69A63369A4A7}" type="pres">
      <dgm:prSet presAssocID="{96137498-7C95-4884-B0DD-0121432E71A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AF0BD1-326A-4F37-96A1-E1837A24A9E9}" type="pres">
      <dgm:prSet presAssocID="{81B6E6F5-17DD-4ADC-BD81-76ABC208AB12}" presName="node" presStyleLbl="node1" presStyleIdx="0" presStyleCnt="1" custScaleY="59958" custLinFactX="100000" custLinFactNeighborX="104212" custLinFactNeighborY="93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609D64-D717-4815-A2F7-94A693E91119}" type="presOf" srcId="{96137498-7C95-4884-B0DD-0121432E71AC}" destId="{91F8F9E1-9C36-4379-8063-69A63369A4A7}" srcOrd="0" destOrd="0" presId="urn:microsoft.com/office/officeart/2005/8/layout/default#4"/>
    <dgm:cxn modelId="{700187C4-AD33-49FB-BE4A-303E937B43EE}" srcId="{96137498-7C95-4884-B0DD-0121432E71AC}" destId="{81B6E6F5-17DD-4ADC-BD81-76ABC208AB12}" srcOrd="0" destOrd="0" parTransId="{FD60E770-8CEC-45C5-AFBC-AFF6EA1D7B43}" sibTransId="{3E57DF4A-BA37-42B5-90E7-3920F2591B60}"/>
    <dgm:cxn modelId="{E3FCC051-5FFA-48EA-841C-DC6585A67484}" type="presOf" srcId="{81B6E6F5-17DD-4ADC-BD81-76ABC208AB12}" destId="{87AF0BD1-326A-4F37-96A1-E1837A24A9E9}" srcOrd="0" destOrd="0" presId="urn:microsoft.com/office/officeart/2005/8/layout/default#4"/>
    <dgm:cxn modelId="{BA19F970-D359-4F43-8ACE-7DB158BA47AD}" type="presParOf" srcId="{91F8F9E1-9C36-4379-8063-69A63369A4A7}" destId="{87AF0BD1-326A-4F37-96A1-E1837A24A9E9}" srcOrd="0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C96500-ECFD-43C1-8119-F7772248FBA7}" type="doc">
      <dgm:prSet loTypeId="urn:microsoft.com/office/officeart/2005/8/layout/default#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8373DC-4BCA-46A0-9959-A5B05E9CEEC8}">
      <dgm:prSet phldrT="[Текст]"/>
      <dgm:spPr/>
      <dgm:t>
        <a:bodyPr/>
        <a:lstStyle/>
        <a:p>
          <a:r>
            <a:rPr lang="ru-RU" dirty="0" smtClean="0"/>
            <a:t>КОРШУН</a:t>
          </a:r>
          <a:endParaRPr lang="ru-RU" dirty="0"/>
        </a:p>
      </dgm:t>
    </dgm:pt>
    <dgm:pt modelId="{EC5DA13B-F04E-462E-A3A9-F8B8AD057581}" type="parTrans" cxnId="{96979610-EDE6-4565-82AD-CA5869736F35}">
      <dgm:prSet/>
      <dgm:spPr/>
      <dgm:t>
        <a:bodyPr/>
        <a:lstStyle/>
        <a:p>
          <a:endParaRPr lang="ru-RU"/>
        </a:p>
      </dgm:t>
    </dgm:pt>
    <dgm:pt modelId="{871825F2-9DF6-4E9A-9932-568A873FED2F}" type="sibTrans" cxnId="{96979610-EDE6-4565-82AD-CA5869736F35}">
      <dgm:prSet/>
      <dgm:spPr/>
      <dgm:t>
        <a:bodyPr/>
        <a:lstStyle/>
        <a:p>
          <a:endParaRPr lang="ru-RU"/>
        </a:p>
      </dgm:t>
    </dgm:pt>
    <dgm:pt modelId="{100339EF-FFD6-4F47-A218-248EEAAEBE28}" type="pres">
      <dgm:prSet presAssocID="{44C96500-ECFD-43C1-8119-F7772248FBA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832A2B-A825-49C2-8C28-91CC5D67CB81}" type="pres">
      <dgm:prSet presAssocID="{BC8373DC-4BCA-46A0-9959-A5B05E9CEEC8}" presName="node" presStyleLbl="node1" presStyleIdx="0" presStyleCnt="1" custScaleY="6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979610-EDE6-4565-82AD-CA5869736F35}" srcId="{44C96500-ECFD-43C1-8119-F7772248FBA7}" destId="{BC8373DC-4BCA-46A0-9959-A5B05E9CEEC8}" srcOrd="0" destOrd="0" parTransId="{EC5DA13B-F04E-462E-A3A9-F8B8AD057581}" sibTransId="{871825F2-9DF6-4E9A-9932-568A873FED2F}"/>
    <dgm:cxn modelId="{3B40774E-FAFB-417A-B634-1F1EE2617D36}" type="presOf" srcId="{44C96500-ECFD-43C1-8119-F7772248FBA7}" destId="{100339EF-FFD6-4F47-A218-248EEAAEBE28}" srcOrd="0" destOrd="0" presId="urn:microsoft.com/office/officeart/2005/8/layout/default#5"/>
    <dgm:cxn modelId="{00B8747E-4685-4501-AF9B-5FC6BF7E44D7}" type="presOf" srcId="{BC8373DC-4BCA-46A0-9959-A5B05E9CEEC8}" destId="{2E832A2B-A825-49C2-8C28-91CC5D67CB81}" srcOrd="0" destOrd="0" presId="urn:microsoft.com/office/officeart/2005/8/layout/default#5"/>
    <dgm:cxn modelId="{C47DB2DB-CED4-4D3A-9383-0D46F252969A}" type="presParOf" srcId="{100339EF-FFD6-4F47-A218-248EEAAEBE28}" destId="{2E832A2B-A825-49C2-8C28-91CC5D67CB81}" srcOrd="0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5D3A0D-D0DD-462B-9EC7-56EC097C2603}" type="doc">
      <dgm:prSet loTypeId="urn:microsoft.com/office/officeart/2005/8/layout/default#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F4E0A6-0F75-4EFA-BC61-9893ED792B79}">
      <dgm:prSet phldrT="[Текст]"/>
      <dgm:spPr/>
      <dgm:t>
        <a:bodyPr/>
        <a:lstStyle/>
        <a:p>
          <a:r>
            <a:rPr lang="ru-RU" dirty="0" smtClean="0">
              <a:solidFill>
                <a:schemeClr val="accent5">
                  <a:lumMod val="50000"/>
                </a:schemeClr>
              </a:solidFill>
            </a:rPr>
            <a:t>СЕКТОР</a:t>
          </a:r>
          <a:endParaRPr lang="ru-RU" dirty="0">
            <a:solidFill>
              <a:schemeClr val="accent5">
                <a:lumMod val="50000"/>
              </a:schemeClr>
            </a:solidFill>
          </a:endParaRPr>
        </a:p>
      </dgm:t>
    </dgm:pt>
    <dgm:pt modelId="{86D0FD09-CD89-4856-8B54-680C2E8F6D74}" type="parTrans" cxnId="{EAC5343D-65C2-4BCA-8E50-C95233B9A35E}">
      <dgm:prSet/>
      <dgm:spPr/>
      <dgm:t>
        <a:bodyPr/>
        <a:lstStyle/>
        <a:p>
          <a:endParaRPr lang="ru-RU"/>
        </a:p>
      </dgm:t>
    </dgm:pt>
    <dgm:pt modelId="{965631CD-925F-4E1B-841F-A3F71C624740}" type="sibTrans" cxnId="{EAC5343D-65C2-4BCA-8E50-C95233B9A35E}">
      <dgm:prSet/>
      <dgm:spPr/>
      <dgm:t>
        <a:bodyPr/>
        <a:lstStyle/>
        <a:p>
          <a:endParaRPr lang="ru-RU"/>
        </a:p>
      </dgm:t>
    </dgm:pt>
    <dgm:pt modelId="{758222D9-C96C-4D8D-B55F-81BA2316F635}" type="pres">
      <dgm:prSet presAssocID="{0F5D3A0D-D0DD-462B-9EC7-56EC097C260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A5550E-8CE9-4992-8AAD-AC43EFDBF994}" type="pres">
      <dgm:prSet presAssocID="{96F4E0A6-0F75-4EFA-BC61-9893ED792B79}" presName="node" presStyleLbl="node1" presStyleIdx="0" presStyleCnt="1" custScaleY="61188" custLinFactX="100000" custLinFactNeighborX="143664" custLinFactNeighborY="41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C5343D-65C2-4BCA-8E50-C95233B9A35E}" srcId="{0F5D3A0D-D0DD-462B-9EC7-56EC097C2603}" destId="{96F4E0A6-0F75-4EFA-BC61-9893ED792B79}" srcOrd="0" destOrd="0" parTransId="{86D0FD09-CD89-4856-8B54-680C2E8F6D74}" sibTransId="{965631CD-925F-4E1B-841F-A3F71C624740}"/>
    <dgm:cxn modelId="{ED7D0D1B-0858-469A-886E-51442C1B47E3}" type="presOf" srcId="{96F4E0A6-0F75-4EFA-BC61-9893ED792B79}" destId="{65A5550E-8CE9-4992-8AAD-AC43EFDBF994}" srcOrd="0" destOrd="0" presId="urn:microsoft.com/office/officeart/2005/8/layout/default#6"/>
    <dgm:cxn modelId="{A4FB10CF-BD2F-434D-B30D-99A5FE5EE247}" type="presOf" srcId="{0F5D3A0D-D0DD-462B-9EC7-56EC097C2603}" destId="{758222D9-C96C-4D8D-B55F-81BA2316F635}" srcOrd="0" destOrd="0" presId="urn:microsoft.com/office/officeart/2005/8/layout/default#6"/>
    <dgm:cxn modelId="{4C039BF0-6BB4-418B-8151-1202325BB73B}" type="presParOf" srcId="{758222D9-C96C-4D8D-B55F-81BA2316F635}" destId="{65A5550E-8CE9-4992-8AAD-AC43EFDBF994}" srcOrd="0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C62F2AD-A377-484E-902E-72914301BEDF}" type="doc">
      <dgm:prSet loTypeId="urn:microsoft.com/office/officeart/2005/8/layout/default#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235616-A1A4-44B6-A875-E1EE5DD50BDE}">
      <dgm:prSet phldrT="[Текст]"/>
      <dgm:spPr/>
      <dgm:t>
        <a:bodyPr/>
        <a:lstStyle/>
        <a:p>
          <a:r>
            <a:rPr lang="ru-RU" dirty="0" smtClean="0"/>
            <a:t>ТЕЛО</a:t>
          </a:r>
          <a:endParaRPr lang="ru-RU" dirty="0"/>
        </a:p>
      </dgm:t>
    </dgm:pt>
    <dgm:pt modelId="{3735C0BF-6206-4CF3-8EC2-0D109CC9C942}" type="parTrans" cxnId="{E4493573-95E6-47A7-9C1D-40F84C33DEF6}">
      <dgm:prSet/>
      <dgm:spPr/>
      <dgm:t>
        <a:bodyPr/>
        <a:lstStyle/>
        <a:p>
          <a:endParaRPr lang="ru-RU"/>
        </a:p>
      </dgm:t>
    </dgm:pt>
    <dgm:pt modelId="{332B4328-970C-44D7-90BE-32C5E8B73DF3}" type="sibTrans" cxnId="{E4493573-95E6-47A7-9C1D-40F84C33DEF6}">
      <dgm:prSet/>
      <dgm:spPr/>
      <dgm:t>
        <a:bodyPr/>
        <a:lstStyle/>
        <a:p>
          <a:endParaRPr lang="ru-RU"/>
        </a:p>
      </dgm:t>
    </dgm:pt>
    <dgm:pt modelId="{B435A735-DC28-443D-97D9-B6118E7DDF24}" type="pres">
      <dgm:prSet presAssocID="{0C62F2AD-A377-484E-902E-72914301BED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E76994-098E-4898-B6DC-B674B7BD4823}" type="pres">
      <dgm:prSet presAssocID="{20235616-A1A4-44B6-A875-E1EE5DD50BDE}" presName="node" presStyleLbl="node1" presStyleIdx="0" presStyleCnt="1" custLinFactNeighborX="-3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5E573B-7B2A-4BF7-BB31-ECF3B11BEC56}" type="presOf" srcId="{20235616-A1A4-44B6-A875-E1EE5DD50BDE}" destId="{52E76994-098E-4898-B6DC-B674B7BD4823}" srcOrd="0" destOrd="0" presId="urn:microsoft.com/office/officeart/2005/8/layout/default#7"/>
    <dgm:cxn modelId="{E4493573-95E6-47A7-9C1D-40F84C33DEF6}" srcId="{0C62F2AD-A377-484E-902E-72914301BEDF}" destId="{20235616-A1A4-44B6-A875-E1EE5DD50BDE}" srcOrd="0" destOrd="0" parTransId="{3735C0BF-6206-4CF3-8EC2-0D109CC9C942}" sibTransId="{332B4328-970C-44D7-90BE-32C5E8B73DF3}"/>
    <dgm:cxn modelId="{ACDF7945-C158-4886-A466-B3716527034B}" type="presOf" srcId="{0C62F2AD-A377-484E-902E-72914301BEDF}" destId="{B435A735-DC28-443D-97D9-B6118E7DDF24}" srcOrd="0" destOrd="0" presId="urn:microsoft.com/office/officeart/2005/8/layout/default#7"/>
    <dgm:cxn modelId="{09C12ED7-C63C-42F1-9497-4D37848F9490}" type="presParOf" srcId="{B435A735-DC28-443D-97D9-B6118E7DDF24}" destId="{52E76994-098E-4898-B6DC-B674B7BD4823}" srcOrd="0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xmlns="" relId="rId3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C3F55CF-3AED-4532-8DCA-692A696055AB}" type="doc">
      <dgm:prSet loTypeId="urn:microsoft.com/office/officeart/2005/8/layout/default#8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7C1F1C-BBE9-4457-A528-23B22B517B16}">
      <dgm:prSet phldrT="[Текст]"/>
      <dgm:spPr/>
      <dgm:t>
        <a:bodyPr/>
        <a:lstStyle/>
        <a:p>
          <a:r>
            <a:rPr lang="ru-RU" dirty="0" smtClean="0">
              <a:solidFill>
                <a:schemeClr val="accent5">
                  <a:lumMod val="50000"/>
                </a:schemeClr>
              </a:solidFill>
            </a:rPr>
            <a:t>ЯМКА</a:t>
          </a:r>
          <a:endParaRPr lang="ru-RU" dirty="0">
            <a:solidFill>
              <a:schemeClr val="accent5">
                <a:lumMod val="50000"/>
              </a:schemeClr>
            </a:solidFill>
          </a:endParaRPr>
        </a:p>
      </dgm:t>
    </dgm:pt>
    <dgm:pt modelId="{9416DD61-8DB2-4D0E-BABA-80F3CC854AA9}" type="parTrans" cxnId="{FCA7FA32-7E84-4573-9930-E9E8E783E0B9}">
      <dgm:prSet/>
      <dgm:spPr/>
      <dgm:t>
        <a:bodyPr/>
        <a:lstStyle/>
        <a:p>
          <a:endParaRPr lang="ru-RU"/>
        </a:p>
      </dgm:t>
    </dgm:pt>
    <dgm:pt modelId="{923D0231-0972-4947-9503-14A59F6F30A8}" type="sibTrans" cxnId="{FCA7FA32-7E84-4573-9930-E9E8E783E0B9}">
      <dgm:prSet/>
      <dgm:spPr/>
      <dgm:t>
        <a:bodyPr/>
        <a:lstStyle/>
        <a:p>
          <a:endParaRPr lang="ru-RU"/>
        </a:p>
      </dgm:t>
    </dgm:pt>
    <dgm:pt modelId="{D07DDF62-732B-46E4-9012-52D450247420}" type="pres">
      <dgm:prSet presAssocID="{FC3F55CF-3AED-4532-8DCA-692A696055A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5D31B0-0FA1-4D8D-A8B4-579F4F57E8D6}" type="pres">
      <dgm:prSet presAssocID="{1F7C1F1C-BBE9-4457-A528-23B22B517B16}" presName="node" presStyleLbl="node1" presStyleIdx="0" presStyleCnt="1" custScaleX="126733" custLinFactX="54546" custLinFactNeighborX="100000" custLinFactNeighborY="-520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EEEAF5-209F-4068-B517-215E92CE3CD3}" type="presOf" srcId="{1F7C1F1C-BBE9-4457-A528-23B22B517B16}" destId="{C25D31B0-0FA1-4D8D-A8B4-579F4F57E8D6}" srcOrd="0" destOrd="0" presId="urn:microsoft.com/office/officeart/2005/8/layout/default#8"/>
    <dgm:cxn modelId="{C923DA1E-F805-499B-A87D-A76CCB3FC8FE}" type="presOf" srcId="{FC3F55CF-3AED-4532-8DCA-692A696055AB}" destId="{D07DDF62-732B-46E4-9012-52D450247420}" srcOrd="0" destOrd="0" presId="urn:microsoft.com/office/officeart/2005/8/layout/default#8"/>
    <dgm:cxn modelId="{FCA7FA32-7E84-4573-9930-E9E8E783E0B9}" srcId="{FC3F55CF-3AED-4532-8DCA-692A696055AB}" destId="{1F7C1F1C-BBE9-4457-A528-23B22B517B16}" srcOrd="0" destOrd="0" parTransId="{9416DD61-8DB2-4D0E-BABA-80F3CC854AA9}" sibTransId="{923D0231-0972-4947-9503-14A59F6F30A8}"/>
    <dgm:cxn modelId="{1FFD5A3A-3EE4-451F-AF49-7BF88FF21FA5}" type="presParOf" srcId="{D07DDF62-732B-46E4-9012-52D450247420}" destId="{C25D31B0-0FA1-4D8D-A8B4-579F4F57E8D6}" srcOrd="0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xmlns="" relId="rId3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AFF1191-0A0A-433C-A463-5774DC6EBCF9}" type="doc">
      <dgm:prSet loTypeId="urn:microsoft.com/office/officeart/2005/8/layout/default#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9BCFC6-6CA5-4654-AD84-BC18C0B9D299}">
      <dgm:prSet phldrT="[Текст]"/>
      <dgm:spPr/>
      <dgm:t>
        <a:bodyPr/>
        <a:lstStyle/>
        <a:p>
          <a:r>
            <a:rPr lang="ru-RU" dirty="0" smtClean="0"/>
            <a:t>АТЛАС</a:t>
          </a:r>
          <a:endParaRPr lang="ru-RU" dirty="0"/>
        </a:p>
      </dgm:t>
    </dgm:pt>
    <dgm:pt modelId="{4F52F9FD-49B6-4731-A0EC-0445B42C81F3}" type="parTrans" cxnId="{14806439-3337-4308-9AAE-3376BE2403DE}">
      <dgm:prSet/>
      <dgm:spPr/>
      <dgm:t>
        <a:bodyPr/>
        <a:lstStyle/>
        <a:p>
          <a:endParaRPr lang="ru-RU"/>
        </a:p>
      </dgm:t>
    </dgm:pt>
    <dgm:pt modelId="{906024C4-415B-4A48-8D55-97050BF23ECF}" type="sibTrans" cxnId="{14806439-3337-4308-9AAE-3376BE2403DE}">
      <dgm:prSet/>
      <dgm:spPr/>
      <dgm:t>
        <a:bodyPr/>
        <a:lstStyle/>
        <a:p>
          <a:endParaRPr lang="ru-RU"/>
        </a:p>
      </dgm:t>
    </dgm:pt>
    <dgm:pt modelId="{BEDE531D-3DBD-41D7-820E-057CB1A54FC0}" type="pres">
      <dgm:prSet presAssocID="{2AFF1191-0A0A-433C-A463-5774DC6EBCF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6CAEE8-53AC-44B5-91D6-D7CD4AEF18EC}" type="pres">
      <dgm:prSet presAssocID="{259BCFC6-6CA5-4654-AD84-BC18C0B9D299}" presName="node" presStyleLbl="node1" presStyleIdx="0" presStyleCnt="1" custScaleX="1447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6D7EC8-1805-46F7-AB46-C16A0B3D7484}" type="presOf" srcId="{259BCFC6-6CA5-4654-AD84-BC18C0B9D299}" destId="{D06CAEE8-53AC-44B5-91D6-D7CD4AEF18EC}" srcOrd="0" destOrd="0" presId="urn:microsoft.com/office/officeart/2005/8/layout/default#9"/>
    <dgm:cxn modelId="{EB20C43E-4A1F-4C8A-8727-D57B8DCAA755}" type="presOf" srcId="{2AFF1191-0A0A-433C-A463-5774DC6EBCF9}" destId="{BEDE531D-3DBD-41D7-820E-057CB1A54FC0}" srcOrd="0" destOrd="0" presId="urn:microsoft.com/office/officeart/2005/8/layout/default#9"/>
    <dgm:cxn modelId="{14806439-3337-4308-9AAE-3376BE2403DE}" srcId="{2AFF1191-0A0A-433C-A463-5774DC6EBCF9}" destId="{259BCFC6-6CA5-4654-AD84-BC18C0B9D299}" srcOrd="0" destOrd="0" parTransId="{4F52F9FD-49B6-4731-A0EC-0445B42C81F3}" sibTransId="{906024C4-415B-4A48-8D55-97050BF23ECF}"/>
    <dgm:cxn modelId="{462835C8-D987-49C6-A777-5EC32FA572BA}" type="presParOf" srcId="{BEDE531D-3DBD-41D7-820E-057CB1A54FC0}" destId="{D06CAEE8-53AC-44B5-91D6-D7CD4AEF18EC}" srcOrd="0" destOrd="0" presId="urn:microsoft.com/office/officeart/2005/8/layout/default#9"/>
  </dgm:cxnLst>
  <dgm:bg/>
  <dgm:whole/>
  <dgm:extLst>
    <a:ext uri="http://schemas.microsoft.com/office/drawing/2008/diagram">
      <dsp:dataModelExt xmlns:dsp="http://schemas.microsoft.com/office/drawing/2008/diagram" xmlns="" relId="rId42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10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9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EC154-EE88-4F95-A324-69219945ABEE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3E1F1E-4D18-49FC-9FEE-1167F19021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5850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E1F1E-4D18-49FC-9FEE-1167F190215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E1F1E-4D18-49FC-9FEE-1167F190215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113312F-E142-4121-B2BE-2D771C159399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4A2782D-0003-4085-AFDC-5A0C5396C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312F-E142-4121-B2BE-2D771C159399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782D-0003-4085-AFDC-5A0C5396C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312F-E142-4121-B2BE-2D771C159399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782D-0003-4085-AFDC-5A0C5396C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13312F-E142-4121-B2BE-2D771C159399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A2782D-0003-4085-AFDC-5A0C5396CE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113312F-E142-4121-B2BE-2D771C159399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4A2782D-0003-4085-AFDC-5A0C5396C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312F-E142-4121-B2BE-2D771C159399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782D-0003-4085-AFDC-5A0C5396CE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312F-E142-4121-B2BE-2D771C159399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782D-0003-4085-AFDC-5A0C5396CE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13312F-E142-4121-B2BE-2D771C159399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A2782D-0003-4085-AFDC-5A0C5396CE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3312F-E142-4121-B2BE-2D771C159399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782D-0003-4085-AFDC-5A0C5396C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113312F-E142-4121-B2BE-2D771C159399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4A2782D-0003-4085-AFDC-5A0C5396CE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13312F-E142-4121-B2BE-2D771C159399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4A2782D-0003-4085-AFDC-5A0C5396CE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113312F-E142-4121-B2BE-2D771C159399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4A2782D-0003-4085-AFDC-5A0C5396C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ed=1&amp;rpt=simage&amp;text=%D0%BC%D1%83%D1%85%D0%B0%20%D0%B8%20%D1%81%D0%BB%D0%BE%D0%BD%20%D1%80%D0%B8%D1%81%D1%83%D0%BD%D0%BA%D0%B8&amp;img_url=lib.rus.ec/i/57/214557/i_034.jpg&amp;p=7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ed=1&amp;rpt=simage&amp;text=%D0%BC%D1%83%D1%85%D0%B0%20%D1%80%D0%B8%D1%81%D1%83%D0%BD%D0%BA%D0%B8&amp;img_url=www.bankreceptov.ru/pict/cokotuha-01.gif&amp;p=83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rpt=simage&amp;text=%D0%9A%D0%9E%D0%A8%D0%9A%D0%90%20%D0%A0%D0%98%D0%A1%D0%A3%D0%9D%D0%9A%D0%98&amp;p=4&amp;img_url=www.xrest.ru/images/collection/00129/991/preview.jpg" TargetMode="External"/><Relationship Id="rId3" Type="http://schemas.openxmlformats.org/officeDocument/2006/relationships/diagramData" Target="../diagrams/data10.xml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11" Type="http://schemas.openxmlformats.org/officeDocument/2006/relationships/image" Target="../media/image9.jpeg"/><Relationship Id="rId5" Type="http://schemas.openxmlformats.org/officeDocument/2006/relationships/diagramQuickStyle" Target="../diagrams/quickStyle10.xml"/><Relationship Id="rId10" Type="http://schemas.openxmlformats.org/officeDocument/2006/relationships/hyperlink" Target="http://images.yandex.ru/yandsearch?rpt=simage&amp;text=%D0%9C%D0%AB%D0%A8%D0%9A%D0%90%20%D0%A0%D0%98%D0%A1%D0%A3%D0%9D%D0%9A%D0%98&amp;p=12&amp;img_url=www.artsides.ru/big/item_2485.jpg" TargetMode="External"/><Relationship Id="rId4" Type="http://schemas.openxmlformats.org/officeDocument/2006/relationships/diagramLayout" Target="../diagrams/layout10.xml"/><Relationship Id="rId9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images.yandex.ru/yandsearch?rpt=simage&amp;ed=1&amp;text=%D0%B2%D0%BE%D0%BB%D0%BA%20%D0%B8%20%D0%BD%D0%BE%D1%80%D0%B0&amp;p=0&amp;img_url=bm.img.com.ua/img/prikol/images/large/9/4/119549_190861.jpg" TargetMode="External"/><Relationship Id="rId7" Type="http://schemas.openxmlformats.org/officeDocument/2006/relationships/hyperlink" Target="http://images.yandex.ru/yandsearch?rpt=simage&amp;ed=1&amp;text=%D0%BC%D0%BE%D1%80%D0%B5&amp;p=21&amp;img_url=www.proza.ru/pics/2008/03/10/143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hyperlink" Target="http://images.yandex.ru/yandsearch?rpt=simage&amp;ed=1&amp;text=%D0%B3%D0%BE%D1%80%D0%B0&amp;p=11&amp;img_url=img.krutomer.ru/jj/84/48/8448910c2.jpg" TargetMode="Externa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ed=1&amp;rpt=simage&amp;text=%D0%BC%D1%83%D1%85%D0%B0%20%D1%80%D0%B8%D1%81%D1%83%D0%BD%D0%BA%D0%B8&amp;img_url=www.freelancejob.ru/upload/374/1262040808796.jpg&amp;p=1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images.yandex.ru/yandsearch?rpt=simage&amp;ed=1&amp;text=%D1%81%D0%BB%D0%BE%D0%BD&amp;p=27&amp;img_url=s53.radikal.ru/i142/0901/76/ccd21f4e7aea.jpg" TargetMode="Externa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rpt=simage&amp;ed=1&amp;text=%D1%81%D0%BB%D0%BE%D0%BD&amp;p=27&amp;img_url=s53.radikal.ru/i142/0901/76/ccd21f4e7aea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hyperlink" Target="http://images.yandex.ru/yandsearch?ed=1&amp;rpt=simage&amp;text=%D0%BC%D1%83%D1%85%D0%B0%20%D1%80%D0%B8%D1%81%D1%83%D0%BD%D0%BA%D0%B8&amp;img_url=www.freelancejob.ru/upload/374/1262040808796.jpg&amp;p=14" TargetMode="Externa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ed=1&amp;text=%D0%BA%D0%BE%D0%B7%D0%B0&amp;p=8&amp;img_url=www.germany.ru/photos/851202.big.jpg&amp;rpt=simag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hyperlink" Target="http://images.yandex.ru/yandsearch?nl=4&amp;ed=1&amp;text=%D0%B2%D0%BE%D0%BB%D0%BA&amp;p=102&amp;img_url=smi2.ru/data/fckuploads/nu_pogodi_1_3.gif&amp;rpt=simage" TargetMode="Externa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nauka.relis.ru/53/0508/53508064" TargetMode="External"/><Relationship Id="rId2" Type="http://schemas.openxmlformats.org/officeDocument/2006/relationships/hyperlink" Target="http://festival.1september.ru/subjects/100-269-65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images.yandex.ru/yandsearch?ed=1&amp;rpt=simage&amp;text=%D0%BC%D1%83%D1%85%D0%B0%20%D1%80%D0%B8%D1%81%D1%83%D0%BD%D0%BA%D0%B8&amp;img_url=www.bankreceptov.ru/pict/cokotuha-01.gif&amp;p=83" TargetMode="Externa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QuickStyle" Target="../diagrams/quickStyle4.xml"/><Relationship Id="rId18" Type="http://schemas.openxmlformats.org/officeDocument/2006/relationships/diagramColors" Target="../diagrams/colors5.xml"/><Relationship Id="rId26" Type="http://schemas.openxmlformats.org/officeDocument/2006/relationships/diagramColors" Target="../diagrams/colors7.xml"/><Relationship Id="rId3" Type="http://schemas.openxmlformats.org/officeDocument/2006/relationships/diagramData" Target="../diagrams/data2.xml"/><Relationship Id="rId21" Type="http://schemas.openxmlformats.org/officeDocument/2006/relationships/diagramQuickStyle" Target="../diagrams/quickStyle6.xml"/><Relationship Id="rId34" Type="http://schemas.openxmlformats.org/officeDocument/2006/relationships/diagramColors" Target="../diagrams/colors9.xml"/><Relationship Id="rId7" Type="http://schemas.openxmlformats.org/officeDocument/2006/relationships/diagramData" Target="../diagrams/data3.xml"/><Relationship Id="rId12" Type="http://schemas.openxmlformats.org/officeDocument/2006/relationships/diagramLayout" Target="../diagrams/layout4.xml"/><Relationship Id="rId17" Type="http://schemas.openxmlformats.org/officeDocument/2006/relationships/diagramQuickStyle" Target="../diagrams/quickStyle5.xml"/><Relationship Id="rId25" Type="http://schemas.openxmlformats.org/officeDocument/2006/relationships/diagramQuickStyle" Target="../diagrams/quickStyle7.xml"/><Relationship Id="rId33" Type="http://schemas.openxmlformats.org/officeDocument/2006/relationships/diagramQuickStyle" Target="../diagrams/quickStyle9.xml"/><Relationship Id="rId2" Type="http://schemas.openxmlformats.org/officeDocument/2006/relationships/image" Target="../media/image2.jpeg"/><Relationship Id="rId16" Type="http://schemas.openxmlformats.org/officeDocument/2006/relationships/diagramLayout" Target="../diagrams/layout5.xml"/><Relationship Id="rId20" Type="http://schemas.openxmlformats.org/officeDocument/2006/relationships/diagramLayout" Target="../diagrams/layout6.xml"/><Relationship Id="rId29" Type="http://schemas.openxmlformats.org/officeDocument/2006/relationships/diagramQuickStyle" Target="../diagrams/quickStyl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Data" Target="../diagrams/data4.xml"/><Relationship Id="rId24" Type="http://schemas.openxmlformats.org/officeDocument/2006/relationships/diagramLayout" Target="../diagrams/layout7.xml"/><Relationship Id="rId32" Type="http://schemas.openxmlformats.org/officeDocument/2006/relationships/diagramLayout" Target="../diagrams/layout9.xml"/><Relationship Id="rId5" Type="http://schemas.openxmlformats.org/officeDocument/2006/relationships/diagramQuickStyle" Target="../diagrams/quickStyle2.xml"/><Relationship Id="rId15" Type="http://schemas.openxmlformats.org/officeDocument/2006/relationships/diagramData" Target="../diagrams/data5.xml"/><Relationship Id="rId23" Type="http://schemas.openxmlformats.org/officeDocument/2006/relationships/diagramData" Target="../diagrams/data7.xml"/><Relationship Id="rId28" Type="http://schemas.openxmlformats.org/officeDocument/2006/relationships/diagramLayout" Target="../diagrams/layout8.xml"/><Relationship Id="rId10" Type="http://schemas.openxmlformats.org/officeDocument/2006/relationships/diagramColors" Target="../diagrams/colors3.xml"/><Relationship Id="rId19" Type="http://schemas.openxmlformats.org/officeDocument/2006/relationships/diagramData" Target="../diagrams/data6.xml"/><Relationship Id="rId31" Type="http://schemas.openxmlformats.org/officeDocument/2006/relationships/diagramData" Target="../diagrams/data9.xml"/><Relationship Id="rId4" Type="http://schemas.openxmlformats.org/officeDocument/2006/relationships/diagramLayout" Target="../diagrams/layout2.xml"/><Relationship Id="rId9" Type="http://schemas.openxmlformats.org/officeDocument/2006/relationships/diagramQuickStyle" Target="../diagrams/quickStyle3.xml"/><Relationship Id="rId14" Type="http://schemas.openxmlformats.org/officeDocument/2006/relationships/diagramColors" Target="../diagrams/colors4.xml"/><Relationship Id="rId22" Type="http://schemas.openxmlformats.org/officeDocument/2006/relationships/diagramColors" Target="../diagrams/colors6.xml"/><Relationship Id="rId27" Type="http://schemas.openxmlformats.org/officeDocument/2006/relationships/diagramData" Target="../diagrams/data8.xml"/><Relationship Id="rId30" Type="http://schemas.openxmlformats.org/officeDocument/2006/relationships/diagramColors" Target="../diagrams/colors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5980" y="332656"/>
            <a:ext cx="6172200" cy="158417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ПАЗЛСПОРТ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(КАК ИЗ МУХИ СДЕЛАТЬ СЛОНА)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869160"/>
            <a:ext cx="6172200" cy="1656184"/>
          </a:xfrm>
        </p:spPr>
        <p:txBody>
          <a:bodyPr>
            <a:normAutofit/>
          </a:bodyPr>
          <a:lstStyle/>
          <a:p>
            <a:pPr algn="r"/>
            <a:r>
              <a:rPr lang="ru-RU" sz="2000" dirty="0">
                <a:solidFill>
                  <a:srgbClr val="002060"/>
                </a:solidFill>
              </a:rPr>
              <a:t>Подготовила 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r"/>
            <a:r>
              <a:rPr lang="ru-RU" sz="2000" dirty="0" err="1" smtClean="0">
                <a:solidFill>
                  <a:srgbClr val="002060"/>
                </a:solidFill>
              </a:rPr>
              <a:t>Ступак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Надежда Юрьевна</a:t>
            </a:r>
          </a:p>
          <a:p>
            <a:pPr algn="r"/>
            <a:r>
              <a:rPr lang="ru-RU" sz="2000" dirty="0">
                <a:solidFill>
                  <a:srgbClr val="002060"/>
                </a:solidFill>
              </a:rPr>
              <a:t>учитель начальных классов</a:t>
            </a:r>
          </a:p>
          <a:p>
            <a:pPr algn="r"/>
            <a:r>
              <a:rPr lang="ru-RU" sz="2000" dirty="0">
                <a:solidFill>
                  <a:srgbClr val="002060"/>
                </a:solidFill>
              </a:rPr>
              <a:t>МОУ </a:t>
            </a:r>
            <a:r>
              <a:rPr lang="ru-RU" sz="2000" dirty="0" err="1">
                <a:solidFill>
                  <a:srgbClr val="002060"/>
                </a:solidFill>
              </a:rPr>
              <a:t>Дуниловская</a:t>
            </a:r>
            <a:r>
              <a:rPr lang="ru-RU" sz="2000" dirty="0">
                <a:solidFill>
                  <a:srgbClr val="002060"/>
                </a:solidFill>
              </a:rPr>
              <a:t> ООШ</a:t>
            </a:r>
          </a:p>
        </p:txBody>
      </p:sp>
      <p:pic>
        <p:nvPicPr>
          <p:cNvPr id="4" name="Рисунок 3" descr="http://im8-tub.yandex.net/i?id=147182564-0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112" y="2204864"/>
            <a:ext cx="306955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0-tub.yandex.net/i?id=190664868-08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23728" y="2060848"/>
            <a:ext cx="307183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Занятие «</a:t>
            </a:r>
            <a:r>
              <a:rPr lang="ru-RU" dirty="0" err="1" smtClean="0">
                <a:solidFill>
                  <a:srgbClr val="0070C0"/>
                </a:solidFill>
              </a:rPr>
              <a:t>Пазлспорт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2.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Игра «Дублеты» </a:t>
            </a:r>
            <a:r>
              <a:rPr lang="ru-RU" dirty="0" smtClean="0"/>
              <a:t>Льюис Кэрролл                (1832 – 1898)</a:t>
            </a:r>
          </a:p>
          <a:p>
            <a:pPr marL="177800" indent="-177800" algn="ctr">
              <a:buNone/>
            </a:pPr>
            <a:endParaRPr lang="ru-RU" dirty="0" smtClean="0"/>
          </a:p>
          <a:p>
            <a:pPr marL="177800" indent="-177800">
              <a:buNone/>
            </a:pPr>
            <a:endParaRPr lang="ru-RU" dirty="0" smtClean="0"/>
          </a:p>
          <a:p>
            <a:pPr marL="177800" indent="-177800">
              <a:buNone/>
            </a:pPr>
            <a:endParaRPr lang="ru-RU" dirty="0" smtClean="0"/>
          </a:p>
          <a:p>
            <a:pPr marL="177800" indent="-177800">
              <a:buNone/>
            </a:pPr>
            <a:endParaRPr lang="ru-RU" dirty="0" smtClean="0"/>
          </a:p>
          <a:p>
            <a:pPr marL="177800" indent="-177800">
              <a:buNone/>
            </a:pPr>
            <a:endParaRPr lang="ru-RU" dirty="0" smtClean="0"/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3608381" y="3106735"/>
            <a:ext cx="356396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4929190" y="4214818"/>
            <a:ext cx="357190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214546" y="4214818"/>
            <a:ext cx="500066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Схема 16"/>
          <p:cNvGraphicFramePr/>
          <p:nvPr/>
        </p:nvGraphicFramePr>
        <p:xfrm>
          <a:off x="4857752" y="5286388"/>
          <a:ext cx="2571768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Рисунок 8" descr=" 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00826" y="357166"/>
            <a:ext cx="1476375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714348" y="3357562"/>
            <a:ext cx="1785950" cy="7143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</a:t>
            </a:r>
            <a:r>
              <a:rPr lang="ru-RU" sz="2400" b="1" dirty="0" smtClean="0">
                <a:solidFill>
                  <a:schemeClr val="tx1"/>
                </a:solidFill>
              </a:rPr>
              <a:t>ОШКА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28926" y="3357562"/>
            <a:ext cx="1785950" cy="7143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М</a:t>
            </a:r>
            <a:r>
              <a:rPr lang="ru-RU" sz="2400" dirty="0" smtClean="0">
                <a:solidFill>
                  <a:srgbClr val="00B0F0"/>
                </a:solidFill>
              </a:rPr>
              <a:t>О</a:t>
            </a:r>
            <a:r>
              <a:rPr lang="ru-RU" sz="2400" dirty="0" smtClean="0">
                <a:solidFill>
                  <a:schemeClr val="tx1"/>
                </a:solidFill>
              </a:rPr>
              <a:t>ШКА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0628" y="3357562"/>
            <a:ext cx="1785950" cy="71438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</a:t>
            </a:r>
            <a:r>
              <a:rPr lang="ru-RU" sz="2400" b="1" dirty="0" smtClean="0">
                <a:solidFill>
                  <a:srgbClr val="00B0F0"/>
                </a:solidFill>
              </a:rPr>
              <a:t>Ы</a:t>
            </a:r>
            <a:r>
              <a:rPr lang="ru-RU" sz="2400" b="1" dirty="0" smtClean="0">
                <a:solidFill>
                  <a:schemeClr val="tx1"/>
                </a:solidFill>
              </a:rPr>
              <a:t>ШКА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928926" y="2214554"/>
            <a:ext cx="1785950" cy="64294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ЗВЕНО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714612" y="4500570"/>
            <a:ext cx="2214578" cy="64294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ДУБЛЕТЫ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8" name="Рисунок 17" descr="http://im5-tub.yandex.net/i?id=135267072-15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596" y="4572008"/>
            <a:ext cx="17145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im7-tub.yandex.net/i?id=34693542-08">
            <a:hlinkClick r:id="rId10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858016" y="3857628"/>
            <a:ext cx="164307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/>
      <p:bldGraphic spid="17" grpId="0">
        <p:bldAsOne/>
      </p:bldGraphic>
      <p:bldP spid="10" grpId="0" animBg="1"/>
      <p:bldP spid="12" grpId="0" animBg="1"/>
      <p:bldP spid="13" grpId="0" animBg="1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Занятие «</a:t>
            </a:r>
            <a:r>
              <a:rPr lang="ru-RU" dirty="0" err="1" smtClean="0">
                <a:solidFill>
                  <a:srgbClr val="0070C0"/>
                </a:solidFill>
              </a:rPr>
              <a:t>Пазлспорт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77800" indent="-177800">
              <a:buNone/>
            </a:pPr>
            <a:r>
              <a:rPr lang="ru-RU" dirty="0" smtClean="0"/>
              <a:t>А) Превратите гору в море. </a:t>
            </a:r>
          </a:p>
          <a:p>
            <a:pPr marL="177800" indent="-177800">
              <a:buNone/>
            </a:pPr>
            <a:r>
              <a:rPr lang="ru-RU" dirty="0" smtClean="0"/>
              <a:t>Ответ:</a:t>
            </a:r>
          </a:p>
          <a:p>
            <a:pPr marL="177800" indent="-177800">
              <a:buNone/>
            </a:pPr>
            <a:endParaRPr lang="ru-RU" dirty="0" smtClean="0"/>
          </a:p>
          <a:p>
            <a:pPr marL="177800" indent="-177800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Б) Загоните волка в нору. </a:t>
            </a:r>
          </a:p>
          <a:p>
            <a:pPr>
              <a:buNone/>
            </a:pPr>
            <a:r>
              <a:rPr lang="ru-RU" dirty="0" smtClean="0"/>
              <a:t>Ответ:</a:t>
            </a:r>
          </a:p>
        </p:txBody>
      </p:sp>
      <p:pic>
        <p:nvPicPr>
          <p:cNvPr id="10" name="Рисунок 9" descr="http://im6-tub.yandex.net/i?id=69158570-02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3429000"/>
            <a:ext cx="200026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2285984" y="2571744"/>
            <a:ext cx="1357322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ГОР</a:t>
            </a:r>
            <a:r>
              <a:rPr lang="ru-RU" sz="2800" dirty="0" smtClean="0">
                <a:solidFill>
                  <a:srgbClr val="FF0000"/>
                </a:solidFill>
              </a:rPr>
              <a:t>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86182" y="2571744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г</a:t>
            </a:r>
            <a:r>
              <a:rPr lang="ru-RU" sz="2800" dirty="0" smtClean="0">
                <a:solidFill>
                  <a:schemeClr val="tx1"/>
                </a:solidFill>
              </a:rPr>
              <a:t>ор</a:t>
            </a:r>
            <a:r>
              <a:rPr lang="ru-RU" sz="2800" dirty="0" smtClean="0">
                <a:solidFill>
                  <a:srgbClr val="FF0000"/>
                </a:solidFill>
              </a:rPr>
              <a:t>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86116" y="4786322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по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л</a:t>
            </a:r>
            <a:r>
              <a:rPr lang="ru-RU" sz="2800" dirty="0" smtClean="0">
                <a:solidFill>
                  <a:srgbClr val="00B0F0"/>
                </a:solidFill>
              </a:rPr>
              <a:t>а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000232" y="4786322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</a:t>
            </a:r>
            <a:r>
              <a:rPr lang="ru-RU" sz="2800" dirty="0" smtClean="0">
                <a:solidFill>
                  <a:schemeClr val="tx1"/>
                </a:solidFill>
              </a:rPr>
              <a:t>ол</a:t>
            </a:r>
            <a:r>
              <a:rPr lang="ru-RU" sz="2800" dirty="0" smtClean="0">
                <a:solidFill>
                  <a:srgbClr val="00B0F0"/>
                </a:solidFill>
              </a:rPr>
              <a:t>к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72000" y="4786322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п</a:t>
            </a:r>
            <a:r>
              <a:rPr lang="ru-RU" sz="2800" dirty="0" smtClean="0">
                <a:solidFill>
                  <a:schemeClr val="tx1"/>
                </a:solidFill>
              </a:rPr>
              <a:t>о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р</a:t>
            </a:r>
            <a:r>
              <a:rPr lang="ru-RU" sz="2800" dirty="0" smtClean="0">
                <a:solidFill>
                  <a:schemeClr val="tx1"/>
                </a:solidFill>
              </a:rPr>
              <a:t>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143504" y="2571744"/>
            <a:ext cx="1357322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М</a:t>
            </a:r>
            <a:r>
              <a:rPr lang="ru-RU" sz="2800" dirty="0" smtClean="0">
                <a:solidFill>
                  <a:schemeClr val="tx1"/>
                </a:solidFill>
              </a:rPr>
              <a:t>ОРЕ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20" name="Рисунок 19" descr="http://im3-tub.yandex.net/i?id=154976133-03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2500306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im3-tub.yandex.net/i?id=89460891-02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72198" y="857232"/>
            <a:ext cx="200026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Скругленный прямоугольник 21"/>
          <p:cNvSpPr/>
          <p:nvPr/>
        </p:nvSpPr>
        <p:spPr>
          <a:xfrm>
            <a:off x="500034" y="4786322"/>
            <a:ext cx="1357322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В</a:t>
            </a:r>
            <a:r>
              <a:rPr lang="ru-RU" sz="2800" dirty="0" smtClean="0">
                <a:solidFill>
                  <a:schemeClr val="tx1"/>
                </a:solidFill>
              </a:rPr>
              <a:t>ОЛК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786446" y="5286388"/>
            <a:ext cx="1357322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Н</a:t>
            </a:r>
            <a:r>
              <a:rPr lang="ru-RU" sz="2800" dirty="0" smtClean="0">
                <a:solidFill>
                  <a:schemeClr val="tx1"/>
                </a:solidFill>
              </a:rPr>
              <a:t>ОРА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2" uiExpand="1" build="p"/>
      <p:bldP spid="12" grpId="0" animBg="1"/>
      <p:bldP spid="13" grpId="0" animBg="1"/>
      <p:bldP spid="15" grpId="0" animBg="1"/>
      <p:bldP spid="16" grpId="0" animBg="1"/>
      <p:bldP spid="18" grpId="0" animBg="1"/>
      <p:bldP spid="19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Занятие «</a:t>
            </a:r>
            <a:r>
              <a:rPr lang="ru-RU" dirty="0" err="1" smtClean="0">
                <a:solidFill>
                  <a:srgbClr val="0070C0"/>
                </a:solidFill>
              </a:rPr>
              <a:t>Пазлспорт</a:t>
            </a:r>
            <a:r>
              <a:rPr lang="ru-RU" dirty="0" smtClean="0">
                <a:solidFill>
                  <a:srgbClr val="0070C0"/>
                </a:solidFill>
              </a:rPr>
              <a:t>»  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3. </a:t>
            </a:r>
            <a:r>
              <a:rPr lang="ru-RU" dirty="0" smtClean="0"/>
              <a:t>Заменяя каждый раз в слове по одной букве, превратите муху в слона.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Ответ: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</p:txBody>
      </p:sp>
      <p:pic>
        <p:nvPicPr>
          <p:cNvPr id="4" name="Рисунок 3" descr="http://im0-tub.yandex.net/i?id=190664868-0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57166"/>
            <a:ext cx="171451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285720" y="3357562"/>
            <a:ext cx="1357322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МУ</a:t>
            </a:r>
            <a:r>
              <a:rPr lang="ru-RU" sz="2800" dirty="0" smtClean="0">
                <a:solidFill>
                  <a:srgbClr val="FF0000"/>
                </a:solidFill>
              </a:rPr>
              <a:t>Х</a:t>
            </a:r>
            <a:r>
              <a:rPr lang="ru-RU" sz="2800" dirty="0" smtClean="0">
                <a:solidFill>
                  <a:schemeClr val="tx1"/>
                </a:solidFill>
              </a:rPr>
              <a:t>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85918" y="3357562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м</a:t>
            </a:r>
            <a:r>
              <a:rPr lang="ru-RU" sz="2800" dirty="0" smtClean="0">
                <a:solidFill>
                  <a:schemeClr val="tx1"/>
                </a:solidFill>
              </a:rPr>
              <a:t>у</a:t>
            </a:r>
            <a:r>
              <a:rPr lang="ru-RU" sz="2800" dirty="0" smtClean="0">
                <a:solidFill>
                  <a:srgbClr val="FF0000"/>
                </a:solidFill>
              </a:rPr>
              <a:t>р</a:t>
            </a:r>
            <a:r>
              <a:rPr lang="ru-RU" sz="2800" dirty="0" smtClean="0">
                <a:solidFill>
                  <a:schemeClr val="tx1"/>
                </a:solidFill>
              </a:rPr>
              <a:t>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71802" y="3357562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ф</a:t>
            </a:r>
            <a:r>
              <a:rPr lang="ru-RU" sz="2800" dirty="0" smtClean="0">
                <a:solidFill>
                  <a:srgbClr val="FF5050"/>
                </a:solidFill>
              </a:rPr>
              <a:t>у</a:t>
            </a:r>
            <a:r>
              <a:rPr lang="ru-RU" sz="2800" dirty="0" smtClean="0">
                <a:solidFill>
                  <a:schemeClr val="tx1"/>
                </a:solidFill>
              </a:rPr>
              <a:t>ра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57686" y="3357562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ф</a:t>
            </a:r>
            <a:r>
              <a:rPr lang="ru-RU" sz="2800" dirty="0" smtClean="0">
                <a:solidFill>
                  <a:srgbClr val="FF5050"/>
                </a:solidFill>
              </a:rPr>
              <a:t>о</a:t>
            </a:r>
            <a:r>
              <a:rPr lang="ru-RU" sz="2800" dirty="0" smtClean="0">
                <a:solidFill>
                  <a:schemeClr val="tx1"/>
                </a:solidFill>
              </a:rPr>
              <a:t>ра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43570" y="3357562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к</a:t>
            </a:r>
            <a:r>
              <a:rPr lang="ru-RU" sz="2800" dirty="0" smtClean="0">
                <a:solidFill>
                  <a:schemeClr val="tx1"/>
                </a:solidFill>
              </a:rPr>
              <a:t>ор</a:t>
            </a:r>
            <a:r>
              <a:rPr lang="ru-RU" sz="2800" dirty="0" smtClean="0">
                <a:solidFill>
                  <a:srgbClr val="FF0000"/>
                </a:solidFill>
              </a:rPr>
              <a:t>а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29454" y="3357562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ко</a:t>
            </a:r>
            <a:r>
              <a:rPr lang="ru-RU" sz="2800" dirty="0" smtClean="0">
                <a:solidFill>
                  <a:srgbClr val="00B0F0"/>
                </a:solidFill>
              </a:rPr>
              <a:t>р</a:t>
            </a:r>
            <a:r>
              <a:rPr lang="ru-RU" sz="2800" dirty="0" smtClean="0">
                <a:solidFill>
                  <a:srgbClr val="FF0000"/>
                </a:solidFill>
              </a:rPr>
              <a:t>н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57356" y="4286256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err="1" smtClean="0">
                <a:solidFill>
                  <a:schemeClr val="tx1"/>
                </a:solidFill>
              </a:rPr>
              <a:t>к</a:t>
            </a:r>
            <a:r>
              <a:rPr lang="ru-RU" sz="2800" dirty="0" err="1" smtClean="0">
                <a:solidFill>
                  <a:srgbClr val="C00000"/>
                </a:solidFill>
              </a:rPr>
              <a:t>о</a:t>
            </a:r>
            <a:r>
              <a:rPr lang="ru-RU" sz="2800" dirty="0" err="1" smtClean="0">
                <a:solidFill>
                  <a:srgbClr val="00B0F0"/>
                </a:solidFill>
              </a:rPr>
              <a:t>а</a:t>
            </a:r>
            <a:r>
              <a:rPr lang="ru-RU" sz="2800" dirty="0" err="1" smtClean="0">
                <a:solidFill>
                  <a:schemeClr val="tx1"/>
                </a:solidFill>
              </a:rPr>
              <a:t>н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43240" y="4286256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</a:t>
            </a:r>
            <a:r>
              <a:rPr lang="ru-RU" sz="2800" dirty="0" smtClean="0">
                <a:solidFill>
                  <a:srgbClr val="C00000"/>
                </a:solidFill>
              </a:rPr>
              <a:t>л</a:t>
            </a:r>
            <a:r>
              <a:rPr lang="ru-RU" sz="2800" dirty="0" smtClean="0">
                <a:solidFill>
                  <a:srgbClr val="00B050"/>
                </a:solidFill>
              </a:rPr>
              <a:t>а</a:t>
            </a:r>
            <a:r>
              <a:rPr lang="ru-RU" sz="2800" dirty="0" smtClean="0">
                <a:solidFill>
                  <a:schemeClr val="tx1"/>
                </a:solidFill>
              </a:rPr>
              <a:t>н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429124" y="4286256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к</a:t>
            </a:r>
            <a:r>
              <a:rPr lang="ru-RU" sz="2800" dirty="0" smtClean="0">
                <a:solidFill>
                  <a:schemeClr val="tx1"/>
                </a:solidFill>
              </a:rPr>
              <a:t>л</a:t>
            </a:r>
            <a:r>
              <a:rPr lang="ru-RU" sz="2800" dirty="0" smtClean="0">
                <a:solidFill>
                  <a:srgbClr val="00B050"/>
                </a:solidFill>
              </a:rPr>
              <a:t>о</a:t>
            </a:r>
            <a:r>
              <a:rPr lang="ru-RU" sz="2800" dirty="0" smtClean="0">
                <a:solidFill>
                  <a:schemeClr val="tx1"/>
                </a:solidFill>
              </a:rPr>
              <a:t>н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57884" y="4357694"/>
            <a:ext cx="1357322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С</a:t>
            </a:r>
            <a:r>
              <a:rPr lang="ru-RU" sz="2800" dirty="0" smtClean="0">
                <a:solidFill>
                  <a:schemeClr val="tx1"/>
                </a:solidFill>
              </a:rPr>
              <a:t>ЛОН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5" name="Рисунок 14" descr="http://im0-tub.yandex.net/i?id=152629405-09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857760"/>
            <a:ext cx="164307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im0-tub.yandex.net/i?id=25068830-07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00694" y="5072074"/>
            <a:ext cx="192882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Занятие «</a:t>
            </a:r>
            <a:r>
              <a:rPr lang="ru-RU" dirty="0" err="1" smtClean="0">
                <a:solidFill>
                  <a:srgbClr val="0070C0"/>
                </a:solidFill>
              </a:rPr>
              <a:t>Пазлспорт</a:t>
            </a:r>
            <a:r>
              <a:rPr lang="ru-RU" dirty="0" smtClean="0">
                <a:solidFill>
                  <a:srgbClr val="0070C0"/>
                </a:solidFill>
              </a:rPr>
              <a:t>»  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4.</a:t>
            </a:r>
            <a:r>
              <a:rPr lang="ru-RU" dirty="0" smtClean="0"/>
              <a:t> Заменяя каждый раз в слове одну букву и меняя порядок букв в слове, получить из мухи слона. Такие слова называются </a:t>
            </a:r>
            <a:r>
              <a:rPr lang="ru-RU" sz="2800" b="1" dirty="0" err="1" smtClean="0"/>
              <a:t>метаанаграммами</a:t>
            </a:r>
            <a:r>
              <a:rPr lang="ru-RU" sz="2800" b="1" dirty="0" smtClean="0"/>
              <a:t>.</a:t>
            </a:r>
          </a:p>
          <a:p>
            <a:pPr algn="just">
              <a:buNone/>
            </a:pPr>
            <a:endParaRPr lang="ru-RU" b="1" dirty="0" smtClean="0"/>
          </a:p>
          <a:p>
            <a:pPr algn="just">
              <a:buNone/>
            </a:pPr>
            <a:r>
              <a:rPr lang="ru-RU" dirty="0" smtClean="0"/>
              <a:t>Ответ: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4429132"/>
            <a:ext cx="1357322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М</a:t>
            </a:r>
            <a:r>
              <a:rPr lang="ru-RU" sz="2800" dirty="0" smtClean="0">
                <a:solidFill>
                  <a:schemeClr val="tx1"/>
                </a:solidFill>
              </a:rPr>
              <a:t>УХА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57356" y="4429132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х</a:t>
            </a:r>
            <a:r>
              <a:rPr lang="ru-RU" sz="2800" dirty="0" smtClean="0">
                <a:solidFill>
                  <a:schemeClr val="tx1"/>
                </a:solidFill>
              </a:rPr>
              <a:t>у</a:t>
            </a:r>
            <a:r>
              <a:rPr lang="ru-RU" sz="2800" dirty="0" smtClean="0">
                <a:solidFill>
                  <a:srgbClr val="FF0000"/>
                </a:solidFill>
              </a:rPr>
              <a:t>л</a:t>
            </a:r>
            <a:r>
              <a:rPr lang="ru-RU" sz="2800" dirty="0" smtClean="0">
                <a:solidFill>
                  <a:schemeClr val="tx1"/>
                </a:solidFill>
              </a:rPr>
              <a:t>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14678" y="4429132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лу</a:t>
            </a:r>
            <a:r>
              <a:rPr lang="ru-RU" sz="2800" dirty="0" smtClean="0">
                <a:solidFill>
                  <a:srgbClr val="00B0F0"/>
                </a:solidFill>
              </a:rPr>
              <a:t>н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00562" y="4429132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л</a:t>
            </a:r>
            <a:r>
              <a:rPr lang="ru-RU" sz="2800" dirty="0" smtClean="0">
                <a:solidFill>
                  <a:srgbClr val="00B050"/>
                </a:solidFill>
              </a:rPr>
              <a:t>у</a:t>
            </a:r>
            <a:r>
              <a:rPr lang="ru-RU" sz="2800" dirty="0" smtClean="0">
                <a:solidFill>
                  <a:schemeClr val="tx1"/>
                </a:solidFill>
              </a:rPr>
              <a:t>н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ь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86446" y="4429132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</a:t>
            </a:r>
            <a:r>
              <a:rPr lang="ru-RU" sz="2800" dirty="0" smtClean="0">
                <a:solidFill>
                  <a:srgbClr val="00B050"/>
                </a:solidFill>
              </a:rPr>
              <a:t>о</a:t>
            </a:r>
            <a:r>
              <a:rPr lang="ru-RU" sz="2800" dirty="0" smtClean="0">
                <a:solidFill>
                  <a:schemeClr val="tx1"/>
                </a:solidFill>
              </a:rPr>
              <a:t>л</a:t>
            </a:r>
            <a:r>
              <a:rPr lang="ru-RU" sz="2800" dirty="0" smtClean="0">
                <a:solidFill>
                  <a:srgbClr val="FF0000"/>
                </a:solidFill>
              </a:rPr>
              <a:t>ь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72264" y="5072074"/>
            <a:ext cx="150019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С</a:t>
            </a:r>
            <a:r>
              <a:rPr lang="ru-RU" sz="2800" dirty="0" smtClean="0">
                <a:solidFill>
                  <a:schemeClr val="tx1"/>
                </a:solidFill>
              </a:rPr>
              <a:t>ЛОН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2" name="Рисунок 11" descr="http://im8-tub.yandex.net/i?id=147182564-0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14290"/>
            <a:ext cx="171451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0-tub.yandex.net/i?id=25068830-07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714620"/>
            <a:ext cx="178595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im0-tub.yandex.net/i?id=152629405-09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5286388"/>
            <a:ext cx="164307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Занятие «</a:t>
            </a:r>
            <a:r>
              <a:rPr lang="ru-RU" dirty="0" err="1" smtClean="0">
                <a:solidFill>
                  <a:srgbClr val="0070C0"/>
                </a:solidFill>
              </a:rPr>
              <a:t>Пазлспорт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72386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5. </a:t>
            </a:r>
            <a:r>
              <a:rPr lang="ru-RU" dirty="0" smtClean="0"/>
              <a:t>Получите из козы волка, меняя в слове одну букву и порядок букв на каждом ходу.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Ответ:    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57686" y="4071942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</a:t>
            </a:r>
            <a:r>
              <a:rPr lang="ru-RU" sz="2800" dirty="0" smtClean="0">
                <a:solidFill>
                  <a:srgbClr val="00B050"/>
                </a:solidFill>
              </a:rPr>
              <a:t>р</a:t>
            </a:r>
            <a:r>
              <a:rPr lang="ru-RU" sz="2800" dirty="0" smtClean="0">
                <a:solidFill>
                  <a:schemeClr val="tx1"/>
                </a:solidFill>
              </a:rPr>
              <a:t>о</a:t>
            </a:r>
            <a:r>
              <a:rPr lang="ru-RU" sz="2800" dirty="0" smtClean="0">
                <a:solidFill>
                  <a:srgbClr val="00B0F0"/>
                </a:solidFill>
              </a:rPr>
              <a:t>в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28926" y="4929198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п</a:t>
            </a:r>
            <a:r>
              <a:rPr lang="ru-RU" sz="2800" dirty="0" smtClean="0">
                <a:solidFill>
                  <a:schemeClr val="tx1"/>
                </a:solidFill>
              </a:rPr>
              <a:t>о</a:t>
            </a:r>
            <a:r>
              <a:rPr lang="ru-RU" sz="2800" dirty="0" smtClean="0">
                <a:solidFill>
                  <a:srgbClr val="FF0000"/>
                </a:solidFill>
              </a:rPr>
              <a:t>з</a:t>
            </a:r>
            <a:r>
              <a:rPr lang="ru-RU" sz="2800" dirty="0" smtClean="0">
                <a:solidFill>
                  <a:schemeClr val="tx1"/>
                </a:solidFill>
              </a:rPr>
              <a:t>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5008" y="4071942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во</a:t>
            </a:r>
            <a:r>
              <a:rPr lang="ru-RU" sz="2800" b="1" dirty="0" smtClean="0">
                <a:solidFill>
                  <a:srgbClr val="00B050"/>
                </a:solidFill>
              </a:rPr>
              <a:t>л</a:t>
            </a:r>
            <a:r>
              <a:rPr lang="ru-RU" sz="2800" b="1" dirty="0" smtClean="0">
                <a:solidFill>
                  <a:schemeClr val="tx1"/>
                </a:solidFill>
              </a:rPr>
              <a:t>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488" y="4071942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ко</a:t>
            </a:r>
            <a:r>
              <a:rPr lang="ru-RU" sz="2800" dirty="0" smtClean="0">
                <a:solidFill>
                  <a:srgbClr val="FF0000"/>
                </a:solidFill>
              </a:rPr>
              <a:t>р</a:t>
            </a:r>
            <a:r>
              <a:rPr lang="ru-RU" sz="2800" dirty="0" smtClean="0">
                <a:solidFill>
                  <a:srgbClr val="00B0F0"/>
                </a:solidFill>
              </a:rPr>
              <a:t>а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71604" y="4071942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к</a:t>
            </a:r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r>
              <a:rPr lang="ru-RU" sz="2800" b="1" dirty="0" smtClean="0">
                <a:solidFill>
                  <a:srgbClr val="FF0000"/>
                </a:solidFill>
              </a:rPr>
              <a:t>з</a:t>
            </a:r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57686" y="3214686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в</a:t>
            </a:r>
            <a:r>
              <a:rPr lang="ru-RU" sz="2800" dirty="0" smtClean="0">
                <a:solidFill>
                  <a:schemeClr val="tx1"/>
                </a:solidFill>
              </a:rPr>
              <a:t>о</a:t>
            </a:r>
            <a:r>
              <a:rPr lang="ru-RU" sz="2800" dirty="0" smtClean="0">
                <a:solidFill>
                  <a:srgbClr val="00B050"/>
                </a:solidFill>
              </a:rPr>
              <a:t>с</a:t>
            </a:r>
            <a:r>
              <a:rPr lang="ru-RU" sz="2800" dirty="0" smtClean="0">
                <a:solidFill>
                  <a:schemeClr val="tx1"/>
                </a:solidFill>
              </a:rPr>
              <a:t>к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928926" y="3214686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ко</a:t>
            </a:r>
            <a:r>
              <a:rPr lang="ru-RU" sz="2800" dirty="0" smtClean="0">
                <a:solidFill>
                  <a:srgbClr val="FF0000"/>
                </a:solidFill>
              </a:rPr>
              <a:t>с</a:t>
            </a:r>
            <a:r>
              <a:rPr lang="ru-RU" sz="2800" dirty="0" smtClean="0">
                <a:solidFill>
                  <a:srgbClr val="00B0F0"/>
                </a:solidFill>
              </a:rPr>
              <a:t>а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86248" y="4929198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п</a:t>
            </a:r>
            <a:r>
              <a:rPr lang="ru-RU" sz="2800" dirty="0" smtClean="0">
                <a:solidFill>
                  <a:schemeClr val="tx1"/>
                </a:solidFill>
              </a:rPr>
              <a:t>о</a:t>
            </a:r>
            <a:r>
              <a:rPr lang="ru-RU" sz="2800" dirty="0" smtClean="0">
                <a:solidFill>
                  <a:srgbClr val="FF0000"/>
                </a:solidFill>
              </a:rPr>
              <a:t>л</a:t>
            </a:r>
            <a:r>
              <a:rPr lang="ru-RU" sz="2800" dirty="0" smtClean="0">
                <a:solidFill>
                  <a:schemeClr val="tx1"/>
                </a:solidFill>
              </a:rPr>
              <a:t>а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20" name="Рисунок 19" descr="http://im0-tub.yandex.net/i?id=190664868-0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57166"/>
            <a:ext cx="171451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im6-tub.yandex.net/i?id=122562502-07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714884"/>
            <a:ext cx="185738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im4-tub.yandex.net/i?id=40000471-10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54" y="2143116"/>
            <a:ext cx="157163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  <p:bldP spid="9" grpId="1" animBg="1"/>
      <p:bldP spid="9" grpId="2" animBg="1"/>
      <p:bldP spid="11" grpId="0" animBg="1"/>
      <p:bldP spid="12" grpId="0" animBg="1"/>
      <p:bldP spid="12" grpId="1" animBg="1"/>
      <p:bldP spid="12" grpId="2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Занятие «</a:t>
            </a:r>
            <a:r>
              <a:rPr lang="ru-RU" dirty="0" err="1" smtClean="0">
                <a:solidFill>
                  <a:srgbClr val="0070C0"/>
                </a:solidFill>
              </a:rPr>
              <a:t>Пазлспорт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72386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6.</a:t>
            </a:r>
            <a:r>
              <a:rPr lang="ru-RU" dirty="0" smtClean="0"/>
              <a:t> Приведите 9 </a:t>
            </a:r>
            <a:r>
              <a:rPr lang="ru-RU" dirty="0" err="1" smtClean="0"/>
              <a:t>метаграмм</a:t>
            </a:r>
            <a:r>
              <a:rPr lang="ru-RU" dirty="0" smtClean="0"/>
              <a:t> к слову ДОМ.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Ответ: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</p:txBody>
      </p:sp>
      <p:pic>
        <p:nvPicPr>
          <p:cNvPr id="4" name="Рисунок 3" descr="http://im8-tub.yandex.net/i?id=147182564-0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214290"/>
            <a:ext cx="1714512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1643042" y="3214686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д</a:t>
            </a:r>
            <a:r>
              <a:rPr lang="ru-RU" sz="2800" b="1" dirty="0" smtClean="0">
                <a:solidFill>
                  <a:srgbClr val="00B0F0"/>
                </a:solidFill>
              </a:rPr>
              <a:t>о</a:t>
            </a:r>
            <a:r>
              <a:rPr lang="ru-RU" sz="2800" b="1" dirty="0" smtClean="0">
                <a:solidFill>
                  <a:srgbClr val="00B050"/>
                </a:solidFill>
              </a:rPr>
              <a:t>м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00364" y="3214686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к</a:t>
            </a:r>
            <a:r>
              <a:rPr lang="ru-RU" sz="2800" dirty="0" smtClean="0">
                <a:solidFill>
                  <a:schemeClr val="tx1"/>
                </a:solidFill>
              </a:rPr>
              <a:t>ом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57686" y="3214686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л</a:t>
            </a:r>
            <a:r>
              <a:rPr lang="ru-RU" sz="2800" dirty="0" smtClean="0">
                <a:solidFill>
                  <a:schemeClr val="tx1"/>
                </a:solidFill>
              </a:rPr>
              <a:t>ом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643570" y="3214686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р</a:t>
            </a:r>
            <a:r>
              <a:rPr lang="ru-RU" sz="2800" dirty="0" smtClean="0">
                <a:solidFill>
                  <a:schemeClr val="tx1"/>
                </a:solidFill>
              </a:rPr>
              <a:t>ом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929454" y="3214686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с</a:t>
            </a:r>
            <a:r>
              <a:rPr lang="ru-RU" sz="2800" dirty="0" smtClean="0">
                <a:solidFill>
                  <a:schemeClr val="tx1"/>
                </a:solidFill>
              </a:rPr>
              <a:t>ом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643042" y="4143380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т</a:t>
            </a:r>
            <a:r>
              <a:rPr lang="ru-RU" sz="2800" dirty="0" smtClean="0">
                <a:solidFill>
                  <a:schemeClr val="tx1"/>
                </a:solidFill>
              </a:rPr>
              <a:t>ом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71802" y="4143380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д</a:t>
            </a:r>
            <a:r>
              <a:rPr lang="ru-RU" sz="2800" dirty="0" smtClean="0">
                <a:solidFill>
                  <a:srgbClr val="00B0F0"/>
                </a:solidFill>
              </a:rPr>
              <a:t>ы</a:t>
            </a:r>
            <a:r>
              <a:rPr lang="ru-RU" sz="2800" dirty="0" smtClean="0">
                <a:solidFill>
                  <a:schemeClr val="tx1"/>
                </a:solidFill>
              </a:rPr>
              <a:t>м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429124" y="4143380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до</a:t>
            </a:r>
            <a:r>
              <a:rPr lang="ru-RU" sz="2800" dirty="0" smtClean="0">
                <a:solidFill>
                  <a:srgbClr val="00B050"/>
                </a:solidFill>
              </a:rPr>
              <a:t>г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715008" y="4143380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до</a:t>
            </a:r>
            <a:r>
              <a:rPr lang="ru-RU" sz="2800" dirty="0" smtClean="0">
                <a:solidFill>
                  <a:srgbClr val="00B050"/>
                </a:solidFill>
              </a:rPr>
              <a:t>к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000892" y="4143380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до</a:t>
            </a:r>
            <a:r>
              <a:rPr lang="ru-RU" sz="2800" dirty="0" smtClean="0">
                <a:solidFill>
                  <a:srgbClr val="00B050"/>
                </a:solidFill>
              </a:rPr>
              <a:t>л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Занятие «</a:t>
            </a:r>
            <a:r>
              <a:rPr lang="ru-RU" dirty="0" err="1" smtClean="0">
                <a:solidFill>
                  <a:srgbClr val="0070C0"/>
                </a:solidFill>
              </a:rPr>
              <a:t>Пазлспорт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7.</a:t>
            </a:r>
            <a:r>
              <a:rPr lang="ru-RU" dirty="0" smtClean="0"/>
              <a:t> Составить цепочку, в которой МИГ дает ЧАС, который, в свою очередь, переходит в ГОД, затем возникает ВЕК, и в конце наступает ЭРА.</a:t>
            </a:r>
          </a:p>
          <a:p>
            <a:pPr algn="just">
              <a:buNone/>
            </a:pPr>
            <a:r>
              <a:rPr lang="ru-RU" dirty="0" smtClean="0"/>
              <a:t>Ответ: (17 ходов)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</p:txBody>
      </p:sp>
      <p:pic>
        <p:nvPicPr>
          <p:cNvPr id="4" name="Рисунок 3" descr="http://im0-tub.yandex.net/i?id=190664868-0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85728"/>
            <a:ext cx="171451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3000364" y="3214686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</a:t>
            </a:r>
            <a:r>
              <a:rPr lang="ru-RU" sz="2800" dirty="0" smtClean="0">
                <a:solidFill>
                  <a:srgbClr val="FF0000"/>
                </a:solidFill>
              </a:rPr>
              <a:t>И</a:t>
            </a:r>
            <a:r>
              <a:rPr lang="ru-RU" sz="2800" dirty="0" smtClean="0">
                <a:solidFill>
                  <a:schemeClr val="tx1"/>
                </a:solidFill>
              </a:rPr>
              <a:t>Г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6248" y="3214686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м</a:t>
            </a:r>
            <a:r>
              <a:rPr lang="ru-RU" sz="2800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>
                <a:solidFill>
                  <a:srgbClr val="00B0F0"/>
                </a:solidFill>
              </a:rPr>
              <a:t>г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72132" y="3214686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м</a:t>
            </a:r>
            <a:r>
              <a:rPr lang="ru-RU" sz="2800" dirty="0" smtClean="0">
                <a:solidFill>
                  <a:schemeClr val="tx1"/>
                </a:solidFill>
              </a:rPr>
              <a:t>а</a:t>
            </a:r>
            <a:r>
              <a:rPr lang="ru-RU" sz="2800" dirty="0" smtClean="0">
                <a:solidFill>
                  <a:srgbClr val="00B0F0"/>
                </a:solidFill>
              </a:rPr>
              <a:t>й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58" y="3857628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ЧА</a:t>
            </a:r>
            <a:r>
              <a:rPr lang="ru-RU" sz="2800" dirty="0" smtClean="0">
                <a:solidFill>
                  <a:srgbClr val="FF0000"/>
                </a:solidFill>
              </a:rPr>
              <a:t>С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58016" y="3214686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ч</a:t>
            </a:r>
            <a:r>
              <a:rPr lang="ru-RU" sz="2800" dirty="0" smtClean="0">
                <a:solidFill>
                  <a:schemeClr val="tx1"/>
                </a:solidFill>
              </a:rPr>
              <a:t>а</a:t>
            </a:r>
            <a:r>
              <a:rPr lang="ru-RU" sz="2800" dirty="0" smtClean="0">
                <a:solidFill>
                  <a:srgbClr val="FF0000"/>
                </a:solidFill>
              </a:rPr>
              <a:t>й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43042" y="3857628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ч</a:t>
            </a:r>
            <a:r>
              <a:rPr lang="ru-RU" sz="2800" dirty="0" smtClean="0">
                <a:solidFill>
                  <a:schemeClr val="tx1"/>
                </a:solidFill>
              </a:rPr>
              <a:t>а</a:t>
            </a:r>
            <a:r>
              <a:rPr lang="ru-RU" sz="2800" dirty="0" smtClean="0">
                <a:solidFill>
                  <a:srgbClr val="FF0000"/>
                </a:solidFill>
              </a:rPr>
              <a:t>д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00364" y="3857628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г</a:t>
            </a:r>
            <a:r>
              <a:rPr lang="ru-RU" sz="2800" dirty="0" smtClean="0">
                <a:solidFill>
                  <a:srgbClr val="00B050"/>
                </a:solidFill>
              </a:rPr>
              <a:t>а</a:t>
            </a:r>
            <a:r>
              <a:rPr lang="ru-RU" sz="2800" dirty="0" smtClean="0">
                <a:solidFill>
                  <a:schemeClr val="tx1"/>
                </a:solidFill>
              </a:rPr>
              <a:t>д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86248" y="4572008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б</a:t>
            </a:r>
            <a:r>
              <a:rPr lang="ru-RU" sz="2800" dirty="0" smtClean="0">
                <a:solidFill>
                  <a:srgbClr val="00B0F0"/>
                </a:solidFill>
              </a:rPr>
              <a:t>е</a:t>
            </a:r>
            <a:r>
              <a:rPr lang="ru-RU" sz="2800" dirty="0" smtClean="0">
                <a:solidFill>
                  <a:schemeClr val="tx1"/>
                </a:solidFill>
              </a:rPr>
              <a:t>к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929454" y="4572008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б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>
                <a:solidFill>
                  <a:srgbClr val="7030A0"/>
                </a:solidFill>
              </a:rPr>
              <a:t>а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43570" y="4572008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б</a:t>
            </a:r>
            <a:r>
              <a:rPr lang="ru-RU" sz="2800" dirty="0" smtClean="0">
                <a:solidFill>
                  <a:srgbClr val="00B0F0"/>
                </a:solidFill>
              </a:rPr>
              <a:t>о</a:t>
            </a:r>
            <a:r>
              <a:rPr lang="ru-RU" sz="2800" dirty="0" smtClean="0">
                <a:solidFill>
                  <a:srgbClr val="7030A0"/>
                </a:solidFill>
              </a:rPr>
              <a:t>к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714480" y="5286388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Э</a:t>
            </a:r>
            <a:r>
              <a:rPr lang="ru-RU" sz="2800" dirty="0" smtClean="0">
                <a:solidFill>
                  <a:schemeClr val="tx1"/>
                </a:solidFill>
              </a:rPr>
              <a:t>РА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28596" y="5286388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б</a:t>
            </a:r>
            <a:r>
              <a:rPr lang="ru-RU" sz="2800" dirty="0" smtClean="0">
                <a:solidFill>
                  <a:srgbClr val="FF0000"/>
                </a:solidFill>
              </a:rPr>
              <a:t>р</a:t>
            </a:r>
            <a:r>
              <a:rPr lang="ru-RU" sz="2800" dirty="0" smtClean="0">
                <a:solidFill>
                  <a:schemeClr val="tx1"/>
                </a:solidFill>
              </a:rPr>
              <a:t>а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000364" y="4572008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В</a:t>
            </a:r>
            <a:r>
              <a:rPr lang="ru-RU" sz="2800" dirty="0" smtClean="0">
                <a:solidFill>
                  <a:schemeClr val="tx1"/>
                </a:solidFill>
              </a:rPr>
              <a:t>Е</a:t>
            </a:r>
            <a:r>
              <a:rPr lang="ru-RU" sz="2800" dirty="0" smtClean="0">
                <a:solidFill>
                  <a:srgbClr val="00B050"/>
                </a:solidFill>
              </a:rPr>
              <a:t>К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643042" y="4572008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</a:t>
            </a:r>
            <a:r>
              <a:rPr lang="ru-RU" sz="2800" dirty="0" smtClean="0">
                <a:solidFill>
                  <a:srgbClr val="7030A0"/>
                </a:solidFill>
              </a:rPr>
              <a:t>е</a:t>
            </a:r>
            <a:r>
              <a:rPr lang="ru-RU" sz="2800" dirty="0" smtClean="0">
                <a:solidFill>
                  <a:srgbClr val="00B050"/>
                </a:solidFill>
              </a:rPr>
              <a:t>с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57158" y="4572008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</a:t>
            </a:r>
            <a:r>
              <a:rPr lang="ru-RU" sz="2800" dirty="0" smtClean="0">
                <a:solidFill>
                  <a:srgbClr val="7030A0"/>
                </a:solidFill>
              </a:rPr>
              <a:t>и</a:t>
            </a:r>
            <a:r>
              <a:rPr lang="ru-RU" sz="2800" dirty="0" smtClean="0">
                <a:solidFill>
                  <a:srgbClr val="00B0F0"/>
                </a:solidFill>
              </a:rPr>
              <a:t>с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929454" y="3857628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в</a:t>
            </a:r>
            <a:r>
              <a:rPr lang="ru-RU" sz="2800" dirty="0" smtClean="0">
                <a:solidFill>
                  <a:schemeClr val="tx1"/>
                </a:solidFill>
              </a:rPr>
              <a:t>и</a:t>
            </a:r>
            <a:r>
              <a:rPr lang="ru-RU" sz="2800" dirty="0" smtClean="0">
                <a:solidFill>
                  <a:srgbClr val="00B0F0"/>
                </a:solidFill>
              </a:rPr>
              <a:t>д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643570" y="3857628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г</a:t>
            </a:r>
            <a:r>
              <a:rPr lang="ru-RU" sz="2800" dirty="0" smtClean="0">
                <a:solidFill>
                  <a:srgbClr val="00B050"/>
                </a:solidFill>
              </a:rPr>
              <a:t>и</a:t>
            </a:r>
            <a:r>
              <a:rPr lang="ru-RU" sz="2800" dirty="0" smtClean="0">
                <a:solidFill>
                  <a:schemeClr val="tx1"/>
                </a:solidFill>
              </a:rPr>
              <a:t>д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286248" y="3857628"/>
            <a:ext cx="1143008" cy="50006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Г</a:t>
            </a:r>
            <a:r>
              <a:rPr lang="ru-RU" sz="2800" dirty="0" smtClean="0">
                <a:solidFill>
                  <a:srgbClr val="00B050"/>
                </a:solidFill>
              </a:rPr>
              <a:t>О</a:t>
            </a:r>
            <a:r>
              <a:rPr lang="ru-RU" sz="2800" dirty="0" smtClean="0">
                <a:solidFill>
                  <a:schemeClr val="tx1"/>
                </a:solidFill>
              </a:rPr>
              <a:t>Д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Занятие «</a:t>
            </a:r>
            <a:r>
              <a:rPr lang="ru-RU" dirty="0" err="1" smtClean="0">
                <a:solidFill>
                  <a:srgbClr val="0070C0"/>
                </a:solidFill>
              </a:rPr>
              <a:t>Пазлспорт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46760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8.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Волшебные квадраты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dirty="0" smtClean="0"/>
              <a:t> Заполните в квадрате пустые клеточки буквами из числа имеющихся так, чтобы в каждом столбце, каждой строчке и в больших диагоналях не было двух одинаковых букв, т. е. чтобы каждая буква встречалась ровно один раз.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0298" y="4143380"/>
          <a:ext cx="3357586" cy="1891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642942"/>
                <a:gridCol w="714380"/>
                <a:gridCol w="785818"/>
                <a:gridCol w="571504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solidFill>
                            <a:sysClr val="windowText" lastClr="0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</a:t>
                      </a:r>
                      <a:endParaRPr lang="ru-RU" b="1" cap="none" spc="0" dirty="0">
                        <a:ln w="1905"/>
                        <a:solidFill>
                          <a:sysClr val="windowText" lastClr="0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Е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С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О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К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С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О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К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862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005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1480"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6" descr="http://im8-tub.yandex.net/i?id=147182564-0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00042"/>
            <a:ext cx="171451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Занятие «</a:t>
            </a:r>
            <a:r>
              <a:rPr lang="ru-RU" dirty="0" err="1" smtClean="0">
                <a:solidFill>
                  <a:srgbClr val="0070C0"/>
                </a:solidFill>
              </a:rPr>
              <a:t>Пазлспорт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Решение: сначала нужно рассмотреть клеточки на пересечении диагоналей со столбцами, и методом исключения вписывать буквы.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71736" y="3286124"/>
          <a:ext cx="3357586" cy="1891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642942"/>
                <a:gridCol w="714380"/>
                <a:gridCol w="785818"/>
                <a:gridCol w="571504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ru-RU" b="1" cap="none" spc="0" dirty="0" smtClean="0">
                          <a:ln w="1905"/>
                          <a:solidFill>
                            <a:sysClr val="windowText" lastClr="000000"/>
                          </a:soli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</a:rPr>
                        <a:t>П</a:t>
                      </a:r>
                      <a:endParaRPr lang="ru-RU" b="1" cap="none" spc="0" dirty="0">
                        <a:ln w="1905"/>
                        <a:solidFill>
                          <a:sysClr val="windowText" lastClr="000000"/>
                        </a:soli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Е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С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О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ysClr val="windowText" lastClr="000000"/>
                          </a:solidFill>
                        </a:rPr>
                        <a:t>К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С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О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n>
                            <a:solidFill>
                              <a:sysClr val="windowText" lastClr="000000"/>
                            </a:solidFill>
                          </a:ln>
                        </a:rPr>
                        <a:t>К</a:t>
                      </a:r>
                      <a:endParaRPr lang="ru-RU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7030A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7030A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8620"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7030A0"/>
                          </a:solidFill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7030A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7030A0"/>
                          </a:solidFill>
                        </a:ln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7030A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7030A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0050"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7030A0"/>
                          </a:solidFill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7030A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7030A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7030A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7030A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1480"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7030A0"/>
                          </a:solidFill>
                        </a:ln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7030A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7030A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7030A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7030A0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29058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4612" y="4786322"/>
            <a:ext cx="32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0496" y="44291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00496" y="47863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3174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43174" y="44291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14876" y="37147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29256" y="371475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54" y="44291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6116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7554" y="47863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6314" y="407194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29256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О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4876" y="44291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29256" y="44291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П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14876" y="47863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Е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00694" y="47863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22" name="Рисунок 21" descr="http://im0-tub.yandex.net/i?id=190664868-08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285728"/>
            <a:ext cx="171451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Литература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 algn="just">
              <a:buAutoNum type="arabicPeriod"/>
            </a:pPr>
            <a:r>
              <a:rPr lang="ru-RU" dirty="0" smtClean="0"/>
              <a:t>Епифанова Н. М., Поляков С. В. Задачи для подготовки учащихся 5 – 7 классов к математическим олимпиадам. </a:t>
            </a:r>
            <a:r>
              <a:rPr lang="ru-RU" dirty="0" err="1" smtClean="0"/>
              <a:t>Уч</a:t>
            </a:r>
            <a:r>
              <a:rPr lang="ru-RU" dirty="0" smtClean="0"/>
              <a:t>. пособие. Ярославль, издательство ЯГПУ, 2000.</a:t>
            </a:r>
          </a:p>
          <a:p>
            <a:pPr marL="457200" indent="-457200" algn="just">
              <a:buAutoNum type="arabicPeriod"/>
            </a:pPr>
            <a:r>
              <a:rPr lang="ru-RU" dirty="0" err="1" smtClean="0"/>
              <a:t>Математ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en-US" dirty="0" smtClean="0"/>
              <a:t> </a:t>
            </a:r>
            <a:r>
              <a:rPr lang="ru-RU" dirty="0" smtClean="0"/>
              <a:t>Математика &amp; развитие интеллекта. № 1 / 2009.</a:t>
            </a:r>
          </a:p>
          <a:p>
            <a:pPr marL="457200" indent="-457200" algn="just">
              <a:buAutoNum type="arabicPeriod"/>
            </a:pPr>
            <a:r>
              <a:rPr lang="ru-RU" dirty="0" err="1" smtClean="0"/>
              <a:t>Математ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en-US" dirty="0" smtClean="0"/>
              <a:t> </a:t>
            </a:r>
            <a:r>
              <a:rPr lang="ru-RU" dirty="0" smtClean="0"/>
              <a:t>Математика &amp; развитие интеллекта. № 4 – 6 / 2009.</a:t>
            </a:r>
          </a:p>
          <a:p>
            <a:pPr marL="457200" indent="-457200" algn="just">
              <a:buAutoNum type="arabicPeriod"/>
            </a:pPr>
            <a:r>
              <a:rPr lang="en-US" dirty="0" smtClean="0">
                <a:hlinkClick r:id="rId2"/>
              </a:rPr>
              <a:t>http://festival.1september.ru/subjects/100-269-654</a:t>
            </a:r>
            <a:r>
              <a:rPr lang="en-US" dirty="0" smtClean="0"/>
              <a:t>.</a:t>
            </a:r>
            <a:endParaRPr lang="ru-RU" dirty="0" smtClean="0"/>
          </a:p>
          <a:p>
            <a:pPr marL="457200" indent="-457200" algn="just">
              <a:buAutoNum type="arabicPeriod"/>
            </a:pPr>
            <a:r>
              <a:rPr lang="en-US" dirty="0" smtClean="0">
                <a:hlinkClick r:id="rId3"/>
              </a:rPr>
              <a:t>http://nauka.relis.ru/53/0508/53508064</a:t>
            </a:r>
            <a:r>
              <a:rPr lang="en-US" dirty="0" smtClean="0"/>
              <a:t>. </a:t>
            </a:r>
          </a:p>
          <a:p>
            <a:pPr marL="457200" indent="-457200" algn="just">
              <a:buAutoNum type="arabicPeriod"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РЕКОМЕНДАЦИИ К ПРОВЕДЕНИЮ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355600" algn="just">
              <a:buNone/>
            </a:pPr>
            <a:r>
              <a:rPr lang="ru-RU" dirty="0" smtClean="0"/>
              <a:t>Занятие «</a:t>
            </a:r>
            <a:r>
              <a:rPr lang="ru-RU" dirty="0" err="1" smtClean="0"/>
              <a:t>Пазлспорт</a:t>
            </a:r>
            <a:r>
              <a:rPr lang="ru-RU" dirty="0" smtClean="0"/>
              <a:t> (Как из мухи сделать слона)» относится к кружковым занятиям, в частности к внеурочной деятельности «Веселая грамматика».</a:t>
            </a:r>
          </a:p>
          <a:p>
            <a:pPr marL="0" indent="355600" algn="just">
              <a:buNone/>
            </a:pPr>
            <a:r>
              <a:rPr lang="ru-RU" dirty="0" smtClean="0"/>
              <a:t>Занятие начинается с вводного слова учителя (что сегодня будем изучать) и кратких сведений о том, что такое </a:t>
            </a:r>
            <a:r>
              <a:rPr lang="ru-RU" dirty="0" err="1" smtClean="0"/>
              <a:t>пазлспорт</a:t>
            </a:r>
            <a:r>
              <a:rPr lang="ru-RU" dirty="0" smtClean="0"/>
              <a:t>, о истории его возникновения, какие задания встречаются на чемпионатах по </a:t>
            </a:r>
            <a:r>
              <a:rPr lang="ru-RU" dirty="0" err="1" smtClean="0"/>
              <a:t>пазлспорту</a:t>
            </a:r>
            <a:r>
              <a:rPr lang="ru-RU" dirty="0" smtClean="0"/>
              <a:t>. Затем учитель знакомит учащихся с анаграммами и </a:t>
            </a:r>
            <a:r>
              <a:rPr lang="ru-RU" dirty="0" err="1" smtClean="0"/>
              <a:t>метаграммами</a:t>
            </a:r>
            <a:r>
              <a:rPr lang="ru-RU" dirty="0" smtClean="0"/>
              <a:t>, игрой «Дублеты». Далее идет закрепление материала.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Занятие «</a:t>
            </a:r>
            <a:r>
              <a:rPr lang="ru-RU" dirty="0" err="1" smtClean="0">
                <a:solidFill>
                  <a:srgbClr val="0070C0"/>
                </a:solidFill>
              </a:rPr>
              <a:t>Пазлспорт</a:t>
            </a:r>
            <a:r>
              <a:rPr lang="ru-RU" dirty="0" smtClean="0">
                <a:solidFill>
                  <a:srgbClr val="0070C0"/>
                </a:solidFill>
              </a:rPr>
              <a:t> (Как из мухи сделать слона)»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Цели занятия: </a:t>
            </a:r>
          </a:p>
          <a:p>
            <a:pPr marL="514350" indent="-514350" algn="just"/>
            <a:r>
              <a:rPr lang="ru-RU" dirty="0" smtClean="0"/>
              <a:t>познакомить учащихся с </a:t>
            </a:r>
            <a:r>
              <a:rPr lang="ru-RU" dirty="0" err="1" smtClean="0"/>
              <a:t>пазлспортом</a:t>
            </a:r>
            <a:r>
              <a:rPr lang="ru-RU" dirty="0" smtClean="0"/>
              <a:t>;</a:t>
            </a:r>
          </a:p>
          <a:p>
            <a:pPr marL="514350" indent="-514350" algn="just"/>
            <a:r>
              <a:rPr lang="ru-RU" dirty="0" smtClean="0"/>
              <a:t>познакомить и научить учащихся игре «Дублеты»;</a:t>
            </a:r>
          </a:p>
          <a:p>
            <a:pPr marL="514350" indent="-514350" algn="just"/>
            <a:r>
              <a:rPr lang="ru-RU" dirty="0" smtClean="0"/>
              <a:t>способствовать развитию логического мышления;</a:t>
            </a:r>
          </a:p>
          <a:p>
            <a:pPr marL="514350" indent="-514350" algn="just"/>
            <a:r>
              <a:rPr lang="ru-RU" dirty="0" smtClean="0"/>
              <a:t>воспитывать настойчивость в достижении результатов.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Занятие «</a:t>
            </a:r>
            <a:r>
              <a:rPr lang="ru-RU" dirty="0" err="1" smtClean="0">
                <a:solidFill>
                  <a:srgbClr val="0070C0"/>
                </a:solidFill>
              </a:rPr>
              <a:t>Пазлспорт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Сведения из истории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3400" dirty="0" smtClean="0"/>
              <a:t>Спорт для интеллектуалов: чемпионат мира по </a:t>
            </a:r>
            <a:r>
              <a:rPr lang="ru-RU" sz="3400" dirty="0" err="1" smtClean="0"/>
              <a:t>Пазлспорту</a:t>
            </a:r>
            <a:r>
              <a:rPr lang="ru-RU" sz="3400" dirty="0" smtClean="0"/>
              <a:t>. </a:t>
            </a:r>
            <a:r>
              <a:rPr lang="ru-RU" sz="3400" dirty="0" err="1" smtClean="0"/>
              <a:t>Пазлспорт</a:t>
            </a:r>
            <a:r>
              <a:rPr lang="ru-RU" sz="3400" dirty="0" smtClean="0"/>
              <a:t> – это решение головоломок на скорость. У большинства слово «</a:t>
            </a:r>
            <a:r>
              <a:rPr lang="ru-RU" sz="3400" dirty="0" err="1" smtClean="0"/>
              <a:t>пазл</a:t>
            </a:r>
            <a:r>
              <a:rPr lang="ru-RU" sz="3400" dirty="0" smtClean="0"/>
              <a:t>» ассоциируется с детской </a:t>
            </a:r>
            <a:r>
              <a:rPr lang="ru-RU" sz="3400" dirty="0" err="1" smtClean="0"/>
              <a:t>разрезалкой-мозаикой</a:t>
            </a:r>
            <a:r>
              <a:rPr lang="ru-RU" sz="3400" dirty="0" smtClean="0"/>
              <a:t>. Однако в переводе слово </a:t>
            </a:r>
            <a:r>
              <a:rPr lang="en-US" sz="3400" dirty="0" smtClean="0"/>
              <a:t>Puzzle </a:t>
            </a:r>
            <a:r>
              <a:rPr lang="ru-RU" sz="3400" dirty="0" smtClean="0"/>
              <a:t>означает головоломка, задача в более широком смысле. Это головоломки на бумаге, решаемые карандашом. В каждой такой головоломке надо что-то вписать, провести, закрасить. Как правило, </a:t>
            </a:r>
            <a:r>
              <a:rPr lang="ru-RU" sz="3400" dirty="0" err="1" smtClean="0"/>
              <a:t>пазлы</a:t>
            </a:r>
            <a:r>
              <a:rPr lang="ru-RU" sz="3400" dirty="0" smtClean="0"/>
              <a:t> решаются поэтапно, шаг за шагом, при помощи цепочки логических рассуждений. В результате каждого умозаключения заполняется часть сетки. Важная особенность – не нужно объяснять, каким образом получено решение, достаточно лишь заполнить сетку головоломки. Чемпионаты мира по </a:t>
            </a:r>
            <a:r>
              <a:rPr lang="ru-RU" sz="3400" dirty="0" err="1" smtClean="0"/>
              <a:t>пазлспорту</a:t>
            </a:r>
            <a:r>
              <a:rPr lang="ru-RU" sz="3400" dirty="0" smtClean="0"/>
              <a:t> проводятся с 1992 года, а с 1995 г. в них участвует Россия. С 2001 г. существует всемирная федерация </a:t>
            </a:r>
            <a:r>
              <a:rPr lang="ru-RU" sz="3400" dirty="0" err="1" smtClean="0"/>
              <a:t>пазлспорта</a:t>
            </a:r>
            <a:r>
              <a:rPr lang="ru-RU" sz="3400" dirty="0" smtClean="0"/>
              <a:t>.</a:t>
            </a:r>
            <a:endParaRPr lang="ru-RU" sz="3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puzzlesport.ru/images/puzzle3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214290"/>
            <a:ext cx="2571768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Занятие «</a:t>
            </a:r>
            <a:r>
              <a:rPr lang="ru-RU" dirty="0" err="1" smtClean="0">
                <a:solidFill>
                  <a:srgbClr val="0070C0"/>
                </a:solidFill>
              </a:rPr>
              <a:t>Пазлспорт</a:t>
            </a:r>
            <a:r>
              <a:rPr lang="ru-RU" dirty="0" smtClean="0">
                <a:solidFill>
                  <a:srgbClr val="0070C0"/>
                </a:solidFill>
              </a:rPr>
              <a:t>»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Сведения из истории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</a:rPr>
              <a:t>Пазлспорт</a:t>
            </a:r>
            <a:r>
              <a:rPr lang="ru-RU" dirty="0" smtClean="0"/>
              <a:t> – это решение головоломок на скорость.</a:t>
            </a:r>
          </a:p>
          <a:p>
            <a:pPr algn="just">
              <a:buNone/>
            </a:pPr>
            <a:r>
              <a:rPr lang="ru-RU" dirty="0" smtClean="0"/>
              <a:t>С 1992 г. – проводятся чемпионаты мира по </a:t>
            </a:r>
            <a:r>
              <a:rPr lang="ru-RU" dirty="0" err="1" smtClean="0"/>
              <a:t>пазлспорту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С 1995 г. – в чемпионатах участвует Россия.</a:t>
            </a:r>
          </a:p>
          <a:p>
            <a:pPr>
              <a:buNone/>
            </a:pPr>
            <a:r>
              <a:rPr lang="ru-RU" dirty="0" smtClean="0"/>
              <a:t>2001 г. – организована всемирная федерация </a:t>
            </a:r>
            <a:r>
              <a:rPr lang="ru-RU" dirty="0" err="1" smtClean="0"/>
              <a:t>пазлспорта</a:t>
            </a:r>
            <a:r>
              <a:rPr lang="ru-RU" dirty="0" smtClean="0"/>
              <a:t>.</a:t>
            </a:r>
          </a:p>
        </p:txBody>
      </p:sp>
      <p:pic>
        <p:nvPicPr>
          <p:cNvPr id="6" name="Рисунок 5" descr="http://puzzlesport.ru/images/puzzle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214818"/>
            <a:ext cx="185738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puzzlesport.ru/images/puzzle1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4500570"/>
            <a:ext cx="2857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Занятие «</a:t>
            </a:r>
            <a:r>
              <a:rPr lang="ru-RU" dirty="0" err="1" smtClean="0">
                <a:solidFill>
                  <a:srgbClr val="0070C0"/>
                </a:solidFill>
              </a:rPr>
              <a:t>Пазлспорт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Приходилось ли вам когда-нибудь переставлять буквы в словах, чтобы  получились другие осмысленные слова? Например, так: мать – тьма, река – каре, серп – перс, угар – рагу. Слова, составленные из всех букв данного слова, называются анаграммами. Их впервые открыл в 3 веке до н. э. греческий математик и поэт </a:t>
            </a:r>
            <a:r>
              <a:rPr lang="ru-RU" dirty="0" err="1"/>
              <a:t>Ликофрон</a:t>
            </a:r>
            <a:r>
              <a:rPr lang="ru-RU" dirty="0"/>
              <a:t>. Иногда «</a:t>
            </a:r>
            <a:r>
              <a:rPr lang="ru-RU" dirty="0" err="1"/>
              <a:t>переставляшки</a:t>
            </a:r>
            <a:r>
              <a:rPr lang="ru-RU" dirty="0"/>
              <a:t>» дают на пару, тройку, четверку, пятерку или даже на шестерку слов. Например, так: клоун – колун – уклон – кулон.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Занятие «</a:t>
            </a:r>
            <a:r>
              <a:rPr lang="ru-RU" dirty="0" err="1" smtClean="0">
                <a:solidFill>
                  <a:srgbClr val="0070C0"/>
                </a:solidFill>
              </a:rPr>
              <a:t>Пазлспорт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572000" y="2000240"/>
          <a:ext cx="2286016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 descr="http://im0-tub.yandex.net/i?id=190664868-08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64" y="357166"/>
            <a:ext cx="200026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71472" y="1357298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МАТЬ – 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500298" y="1357298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МА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214678" y="135729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ТЬ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71472" y="214311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РЕКА – 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2571736" y="221455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РЕ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143240" y="221455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307181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СЕРП – 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357422" y="307181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643174" y="307181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ЕР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214678" y="307181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571472" y="400050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УГАР – 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000232" y="400050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2357422" y="400050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2714612" y="400050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3071802" y="400050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</a:t>
            </a:r>
            <a:endParaRPr lang="ru-RU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42910" y="4929198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КЛОУН – </a:t>
            </a:r>
            <a:endParaRPr lang="ru-RU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2428860" y="492919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2786050" y="492919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</a:t>
            </a:r>
            <a:endParaRPr lang="ru-RU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3071802" y="492919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3786182" y="4929198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УН – 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4929190" y="492919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286380" y="492919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5643570" y="492919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000760" y="492919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6357950" y="492919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 – </a:t>
            </a:r>
            <a:endParaRPr lang="ru-RU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1071538" y="571501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642910" y="571501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</a:t>
            </a:r>
            <a:endParaRPr lang="ru-RU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1500166" y="5715016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ЛОН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41 -0.03561 C -0.02084 -0.04463 -0.02396 -0.04786 -0.0283 -0.05526 C -0.03733 -0.07052 -0.03698 -0.07954 -0.05295 -0.0837 C -0.06077 -0.09064 -0.07049 -0.09434 -0.07917 -0.09896 C -0.08229 -0.10058 -0.08889 -0.10335 -0.08889 -0.10312 C -0.09497 -0.10266 -0.10122 -0.10359 -0.10695 -0.10127 C -0.10886 -0.10058 -0.10868 -0.09619 -0.11025 -0.09457 C -0.11163 -0.09318 -0.11354 -0.09318 -0.11528 -0.09249 C -0.12813 -0.08093 -0.12292 -0.08786 -0.1316 -0.07075 C -0.13264 -0.06844 -0.1349 -0.06405 -0.1349 -0.06382 C -0.13854 -0.03838 -0.1349 -0.07029 -0.1349 -0.03792 C -0.1349 -0.02544 -0.13646 -0.0007 -0.13646 -0.00046 " pathEditMode="relative" rAng="0" ptsTypes="fffffffffffA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0" y="-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36 -0.02705 C -0.02256 -0.03121 -0.02465 -0.04092 -0.02777 -0.04462 C -0.03072 -0.04809 -0.03438 -0.0504 -0.03768 -0.05341 C -0.03959 -0.05503 -0.04063 -0.05826 -0.04253 -0.05988 C -0.04687 -0.06358 -0.05243 -0.06404 -0.05729 -0.06635 C -0.06684 -0.07075 -0.07621 -0.0756 -0.08524 -0.08161 C -0.09062 -0.08092 -0.09635 -0.08138 -0.10157 -0.07953 C -0.11181 -0.0756 -0.10591 -0.07398 -0.10973 -0.06635 C -0.11216 -0.06173 -0.11563 -0.05803 -0.11806 -0.05341 C -0.12049 -0.04277 -0.12049 -0.03121 -0.12292 -0.02057 C -0.12344 -0.01803 -0.12587 -0.01664 -0.12622 -0.0141 C -0.12691 -0.00901 -0.12622 -0.00393 -0.12622 0.00116 " pathEditMode="relative" rAng="0" ptsTypes="fffffffffffA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00" y="-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2659 C -0.00642 -0.02798 -0.00885 -0.02867 -0.01076 -0.03075 C -0.01614 -0.03653 -0.01146 -0.03884 -0.01892 -0.04185 C -0.02691 -0.04509 -0.03559 -0.04509 -0.04357 -0.04832 C -0.05625 -0.05965 -0.0691 -0.05387 -0.08455 -0.05272 C -0.09583 -0.04763 -0.09531 -0.05017 -0.0993 -0.03515 C -0.09878 -0.02705 -0.09757 -0.01919 -0.09757 -0.0111 C -0.09757 -0.00879 -0.0993 -0.00463 -0.0993 -0.00439 " pathEditMode="relative" rAng="0" ptsTypes="fffffffA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0" y="-60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53 0.01318 0.00087 0.02613 0.00174 0.03931 C 0.00191 0.04232 0.00122 0.04694 0.0033 0.0481 C 0.00834 0.0511 0.01424 0.04948 0.0198 0.05018 C 0.05348 0.04856 0.05608 0.05619 0.07553 0.03931 C 0.08143 0.02775 0.08195 0.01411 0.08195 0 " pathEditMode="relative" ptsTypes="fffffA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215 C -0.00434 -0.03723 -0.00851 -0.03306 -0.01841 -0.04116 C -0.025 -0.04647 -0.03091 -0.05549 -0.03802 -0.0585 C -0.04636 -0.05642 -0.05452 -0.05341 -0.06268 -0.04994 C -0.06632 -0.04254 -0.07049 -0.04069 -0.0724 -0.03237 C -0.07014 -0.02335 -0.07275 -0.01665 -0.0757 -0.00832 " pathEditMode="relative" rAng="0" ptsTypes="fffffA">
                                      <p:cBhvr>
                                        <p:cTn id="7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0" y="-120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17 0.01688 -0.00208 -0.00278 0.0066 0.00879 C 0.00782 0.0104 0.00695 0.01364 0.00816 0.01526 C 0.0125 0.02104 0.02014 0.0185 0.02622 0.01965 C 0.0382 0.02497 0.03282 0.02289 0.04254 0.02613 C 0.05382 0.03607 0.06771 0.03422 0.07709 0.02173 C 0.08143 0.0037 0.08264 0.01595 0.08021 -0.00879 C 0.0783 -0.00093 0.07865 0 0.07865 -0.00671 " pathEditMode="relative" ptsTypes="fffffffA">
                                      <p:cBhvr>
                                        <p:cTn id="8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77457E-6 C 0.00122 -0.00139 0.00226 -0.0037 0.00712 -0.00463 C 0.0099 -0.00509 0.02275 -0.00555 0.02361 -0.00555 C 0.03716 -0.00763 0.02101 -0.00532 0.03663 -0.00694 C 0.05382 -0.00879 0.05452 -0.00925 0.07535 -0.00971 C 0.08247 -0.01041 0.08438 -0.01064 0.09358 -0.00971 C 0.09566 -0.00948 0.09566 -0.00879 0.0974 -0.00833 C 0.09896 -0.0081 0.10104 -0.0081 0.10278 -0.00786 C 0.10955 -0.00625 0.11597 -0.00486 0.125 -0.00416 C 0.13351 -0.00255 0.13229 -0.00116 0.13785 0.00092 C 0.13907 0.00185 0.14167 0.00393 0.14167 0.0037 " pathEditMode="relative" rAng="0" ptsTypes="ffffffffffA">
                                      <p:cBhvr>
                                        <p:cTn id="8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7 -0.03029 C 0.01337 -0.0259 0.00937 -0.02983 0.0158 -0.03676 C 0.01649 -0.03746 0.025 -0.04093 0.02569 -0.04116 C 0.0375 -0.05734 0.04409 -0.04925 0.06493 -0.04786 C 0.06666 -0.00347 0.06666 -0.01873 0.06666 -0.00185 " pathEditMode="relative" rAng="0" ptsTypes="ffffA">
                                      <p:cBhvr>
                                        <p:cTn id="1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6.35838E-7 C 0.00122 0.00023 0.00399 0.00069 0.0033 0.00092 C 0.00295 0.00139 -0.00017 0.00139 -0.00174 0.00185 C -0.00937 0.00324 -0.01233 0.0037 -0.02239 0.00439 C -0.04896 0.00855 -0.0908 0.00717 -0.12014 0.00717 C -0.12691 0.00763 -0.1309 0.00809 -0.13924 0.00717 C -0.14149 0.00694 -0.14114 0.00624 -0.14271 0.00578 C -0.1441 0.00532 -0.14618 0.00485 -0.14774 0.00462 C -0.15174 0.00208 -0.15087 0.00046 -0.15312 -0.00231 C -0.15486 -0.00462 -0.15417 -0.00416 -0.15972 -0.00486 " pathEditMode="relative" rAng="0" ptsTypes="fffffffffA">
                                      <p:cBhvr>
                                        <p:cTn id="12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3143 0 " pathEditMode="relative" ptsTypes="AA">
                                      <p:cBhvr>
                                        <p:cTn id="1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504 0 " pathEditMode="relative" ptsTypes="AA">
                                      <p:cBhvr>
                                        <p:cTn id="12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722 0 " pathEditMode="relative" ptsTypes="AA">
                                      <p:cBhvr>
                                        <p:cTn id="13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5521 0 " pathEditMode="relative" ptsTypes="AA">
                                      <p:cBhvr>
                                        <p:cTn id="14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8" grpId="0"/>
      <p:bldP spid="9" grpId="0"/>
      <p:bldP spid="10" grpId="0"/>
      <p:bldP spid="10" grpId="1"/>
      <p:bldP spid="12" grpId="0"/>
      <p:bldP spid="13" grpId="0"/>
      <p:bldP spid="14" grpId="0"/>
      <p:bldP spid="14" grpId="1"/>
      <p:bldP spid="15" grpId="0"/>
      <p:bldP spid="16" grpId="0"/>
      <p:bldP spid="16" grpId="1"/>
      <p:bldP spid="17" grpId="0"/>
      <p:bldP spid="18" grpId="0"/>
      <p:bldP spid="18" grpId="1"/>
      <p:bldP spid="19" grpId="0"/>
      <p:bldP spid="20" grpId="0"/>
      <p:bldP spid="20" grpId="1"/>
      <p:bldP spid="21" grpId="0"/>
      <p:bldP spid="21" grpId="1"/>
      <p:bldP spid="22" grpId="0"/>
      <p:bldP spid="23" grpId="0"/>
      <p:bldP spid="23" grpId="1"/>
      <p:bldP spid="24" grpId="0"/>
      <p:bldP spid="25" grpId="0"/>
      <p:bldP spid="26" grpId="0"/>
      <p:bldP spid="26" grpId="1"/>
      <p:bldP spid="27" grpId="0"/>
      <p:bldP spid="28" grpId="0"/>
      <p:bldP spid="29" grpId="0"/>
      <p:bldP spid="30" grpId="0"/>
      <p:bldP spid="30" grpId="1"/>
      <p:bldP spid="31" grpId="0"/>
      <p:bldP spid="31" grpId="1"/>
      <p:bldP spid="32" grpId="0"/>
      <p:bldP spid="32" grpId="1"/>
      <p:bldP spid="33" grpId="0"/>
      <p:bldP spid="34" grpId="0"/>
      <p:bldP spid="34" grpId="1"/>
      <p:bldP spid="35" grpId="0"/>
      <p:bldP spid="35" grpId="1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Занятие «</a:t>
            </a:r>
            <a:r>
              <a:rPr lang="ru-RU" dirty="0" err="1" smtClean="0">
                <a:solidFill>
                  <a:srgbClr val="0070C0"/>
                </a:solidFill>
              </a:rPr>
              <a:t>Пазлспорт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dirty="0" smtClean="0"/>
              <a:t>Подберите анаграммы к словам:</a:t>
            </a:r>
          </a:p>
        </p:txBody>
      </p:sp>
      <p:pic>
        <p:nvPicPr>
          <p:cNvPr id="5" name="Рисунок 4" descr="http://im8-tub.yandex.net/i?id=147182564-0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85728"/>
            <a:ext cx="171451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1571604" y="2143116"/>
          <a:ext cx="3071834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5143504" y="2000240"/>
          <a:ext cx="1785950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5286380" y="2643182"/>
          <a:ext cx="1571636" cy="571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5214942" y="3214686"/>
          <a:ext cx="1785950" cy="714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10" name="Схема 9"/>
          <p:cNvGraphicFramePr/>
          <p:nvPr/>
        </p:nvGraphicFramePr>
        <p:xfrm>
          <a:off x="5214942" y="3857628"/>
          <a:ext cx="1690678" cy="746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5214942" y="4572008"/>
          <a:ext cx="1714512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5286380" y="5143512"/>
          <a:ext cx="1357322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5214942" y="5857892"/>
          <a:ext cx="1571636" cy="603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1" r:lo="rId32" r:qs="rId33" r:cs="rId3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6" grpId="0">
        <p:bldAsOne/>
      </p:bldGraphic>
      <p:bldGraphic spid="7" grpId="0">
        <p:bldAsOne/>
      </p:bldGraphic>
      <p:bldGraphic spid="8" grpId="0">
        <p:bldAsOne/>
      </p:bldGraphic>
      <p:bldGraphic spid="9" grpId="0">
        <p:bldAsOne/>
      </p:bldGraphic>
      <p:bldGraphic spid="10" grpId="0">
        <p:bldAsOne/>
      </p:bldGraphic>
      <p:bldGraphic spid="11" grpId="0">
        <p:bldAsOne/>
      </p:bldGraphic>
      <p:bldGraphic spid="12" grpId="0">
        <p:bldAsOne/>
      </p:bldGraphic>
      <p:bldGraphic spid="1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Занятие «</a:t>
            </a:r>
            <a:r>
              <a:rPr lang="ru-RU" dirty="0" err="1" smtClean="0">
                <a:solidFill>
                  <a:srgbClr val="0070C0"/>
                </a:solidFill>
              </a:rPr>
              <a:t>Пазлспорт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К заданию 2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7467600" cy="4873752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buNone/>
            </a:pPr>
            <a:r>
              <a:rPr lang="ru-RU" dirty="0" smtClean="0"/>
              <a:t>Игра «Дублеты» </a:t>
            </a:r>
          </a:p>
          <a:p>
            <a:pPr marL="457200" indent="-457200" algn="just">
              <a:buNone/>
            </a:pPr>
            <a:r>
              <a:rPr lang="ru-RU" dirty="0" smtClean="0"/>
              <a:t>Ее придумал Льюис Кэрролл (1832 – 1898), автор сказок «Алиса в стране чудес» и «Алиса в зазеркалье». Правила игры просты. Предлагаются два слова, состоящие из одинакового числа букв. Игра заключается в том, чтобы выстроить цепочку слов от одного слова к другому, таких, чтобы каждое слово в цепочке отличалось от предыдущего только одной буквой. (Слова, которые требуется связать,  образуют дублет, промежуточные слова называются звеньями, а все вместе – цепочкой.) Подставляемая буква должна стоять в новом слове на том же месте, на котором в предыдущем слове стояла замененная буква, а все остальные буквы должны оставаться на своих местах. Переставлять буквы не разрешается. Побеждает тот, кто построит цепочку из наименьшего числа звеньев. Слова, которые отличаются одной буквой, называются </a:t>
            </a:r>
            <a:r>
              <a:rPr lang="ru-RU" dirty="0" err="1" smtClean="0"/>
              <a:t>метаграммами</a:t>
            </a:r>
            <a:r>
              <a:rPr lang="ru-RU" dirty="0" smtClean="0"/>
              <a:t>. Например, кошка – мошка – мышка.</a:t>
            </a:r>
          </a:p>
          <a:p>
            <a:pPr marL="457200" indent="-457200"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624</TotalTime>
  <Words>1066</Words>
  <Application>Microsoft Office PowerPoint</Application>
  <PresentationFormat>Экран (4:3)</PresentationFormat>
  <Paragraphs>225</Paragraphs>
  <Slides>19</Slides>
  <Notes>2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ПАЗЛСПОРТ  (КАК ИЗ МУХИ СДЕЛАТЬ СЛОНА)</vt:lpstr>
      <vt:lpstr>РЕКОМЕНДАЦИИ К ПРОВЕДЕНИЮ </vt:lpstr>
      <vt:lpstr>Занятие «Пазлспорт (Как из мухи сделать слона)»</vt:lpstr>
      <vt:lpstr>Занятие «Пазлспорт» Сведения из истории</vt:lpstr>
      <vt:lpstr>Занятие «Пазлспорт»  Сведения из истории</vt:lpstr>
      <vt:lpstr>Занятие «Пазлспорт» </vt:lpstr>
      <vt:lpstr>Занятие «Пазлспорт» </vt:lpstr>
      <vt:lpstr>Занятие «Пазлспорт» </vt:lpstr>
      <vt:lpstr>Занятие «Пазлспорт» К заданию 2</vt:lpstr>
      <vt:lpstr>Занятие «Пазлспорт» </vt:lpstr>
      <vt:lpstr>Занятие «Пазлспорт» </vt:lpstr>
      <vt:lpstr>Занятие «Пазлспорт»   </vt:lpstr>
      <vt:lpstr>Занятие «Пазлспорт»   </vt:lpstr>
      <vt:lpstr>Занятие «Пазлспорт» </vt:lpstr>
      <vt:lpstr>Занятие «Пазлспорт» </vt:lpstr>
      <vt:lpstr>Занятие «Пазлспорт» </vt:lpstr>
      <vt:lpstr>Занятие «Пазлспорт» </vt:lpstr>
      <vt:lpstr>Занятие «Пазлспорт» </vt:lpstr>
      <vt:lpstr>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ПАЗЛСПОРТ (КАК ИЗ МУХИ СДЕЛАТЬ СЛОНА)</dc:title>
  <dc:creator>Надя</dc:creator>
  <cp:lastModifiedBy>Ваня</cp:lastModifiedBy>
  <cp:revision>67</cp:revision>
  <dcterms:created xsi:type="dcterms:W3CDTF">2010-12-11T15:32:10Z</dcterms:created>
  <dcterms:modified xsi:type="dcterms:W3CDTF">2021-10-18T12:58:27Z</dcterms:modified>
</cp:coreProperties>
</file>