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5" r:id="rId9"/>
    <p:sldId id="264" r:id="rId10"/>
    <p:sldId id="267"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60" r:id="rId24"/>
  </p:sldIdLst>
  <p:sldSz cx="9144000" cy="6858000" type="screen4x3"/>
  <p:notesSz cx="6858000" cy="9144000"/>
  <p:defaultTextStyle>
    <a:defPPr>
      <a:defRPr lang="ru-RU"/>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5" d="100"/>
          <a:sy n="55" d="100"/>
        </p:scale>
        <p:origin x="-1109"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0011DDC-678D-4B57-B782-50CF50670A30}"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2D07109-1854-4E16-BF77-F1C87821378C}"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3814A42-0720-4250-A4D7-10BD2463B948}"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8022DF64-58EE-4ADA-B942-386DB6824525}"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endParaRPr lang="ru-RU"/>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endParaRPr lang="ru-RU"/>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fld id="{18D52805-C0E5-4BF2-B097-38609860BEF5}"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951B6863-E553-4C42-BCD6-48A32709D5AB}"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DA9DCAD-7D1E-4A9D-AB8F-65108610EB34}"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191EFCB-A273-4AE4-BD9D-4E0C376A4902}"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4A03DE8-2B1D-4F18-9182-FE3AD81BC522}"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2A281AC3-FE76-419E-9688-ED23FC1B141E}"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D52054CC-7180-4E11-9631-CEBB945BD3D8}"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6125DE40-47FD-420D-B9D6-1D75926D3733}"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835E9F0-6B79-4013-9895-86A1448BD092}"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BEEB4B1-38D9-4058-86B3-2100D3B8B33F}"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D24E8F4-2B42-4EEE-A8C8-88E0C6D9D3E0}"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hyperlink" Target="http://fantlab.ru/edition3174" TargetMode="External"/><Relationship Id="rId3" Type="http://schemas.openxmlformats.org/officeDocument/2006/relationships/hyperlink" Target="http://piarbook.ru/zhyul-vern.html" TargetMode="External"/><Relationship Id="rId7" Type="http://schemas.openxmlformats.org/officeDocument/2006/relationships/hyperlink" Target="http://www.calend.ru/person/1632/" TargetMode="External"/><Relationship Id="rId2" Type="http://schemas.openxmlformats.org/officeDocument/2006/relationships/hyperlink" Target="http://top-antropos.com/mythology/greek/item/75-kassandra" TargetMode="External"/><Relationship Id="rId1" Type="http://schemas.openxmlformats.org/officeDocument/2006/relationships/slideLayout" Target="../slideLayouts/slideLayout2.xml"/><Relationship Id="rId6" Type="http://schemas.openxmlformats.org/officeDocument/2006/relationships/hyperlink" Target="http://www.impressionism.ru/images/Gogh/starrynight.jpg" TargetMode="External"/><Relationship Id="rId5" Type="http://schemas.openxmlformats.org/officeDocument/2006/relationships/hyperlink" Target="http://smallbay.ru/kandinsky.html" TargetMode="External"/><Relationship Id="rId4" Type="http://schemas.openxmlformats.org/officeDocument/2006/relationships/hyperlink" Target="http://www.liveinternet.ru/tags/jean-etienne+liotard/" TargetMode="External"/><Relationship Id="rId9" Type="http://schemas.openxmlformats.org/officeDocument/2006/relationships/hyperlink" Target="http://www.livelib.ru/series/16116/~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052513"/>
            <a:ext cx="7772400" cy="2592387"/>
          </a:xfrm>
        </p:spPr>
        <p:txBody>
          <a:bodyPr/>
          <a:lstStyle/>
          <a:p>
            <a:r>
              <a:rPr lang="ru-RU" dirty="0"/>
              <a:t>Дар предвосхищения в искусстве и </a:t>
            </a:r>
            <a:r>
              <a:rPr lang="ru-RU" dirty="0" smtClean="0"/>
              <a:t>литературе.</a:t>
            </a:r>
            <a:r>
              <a:rPr lang="ru-RU" dirty="0"/>
              <a:t/>
            </a:r>
            <a:br>
              <a:rPr lang="ru-RU" dirty="0"/>
            </a:br>
            <a:r>
              <a:rPr lang="ru-RU" dirty="0"/>
              <a:t>Какие знания дает </a:t>
            </a:r>
            <a:r>
              <a:rPr lang="ru-RU" dirty="0" smtClean="0"/>
              <a:t>искусство?</a:t>
            </a:r>
            <a:endParaRPr lang="ru-RU" dirty="0"/>
          </a:p>
        </p:txBody>
      </p:sp>
      <p:sp>
        <p:nvSpPr>
          <p:cNvPr id="6" name="Подзаголовок 5"/>
          <p:cNvSpPr>
            <a:spLocks noGrp="1"/>
          </p:cNvSpPr>
          <p:nvPr>
            <p:ph type="subTitle" idx="1"/>
          </p:nvPr>
        </p:nvSpPr>
        <p:spPr>
          <a:xfrm>
            <a:off x="2357422" y="3857628"/>
            <a:ext cx="6400800" cy="1752600"/>
          </a:xfrm>
        </p:spPr>
        <p:txBody>
          <a:bodyPr/>
          <a:lstStyle/>
          <a:p>
            <a:pPr algn="r"/>
            <a:r>
              <a:rPr lang="ru-RU" dirty="0" smtClean="0"/>
              <a:t> </a:t>
            </a:r>
            <a:r>
              <a:rPr lang="ru-RU" sz="2000" dirty="0" smtClean="0"/>
              <a:t>Урок подготовила</a:t>
            </a:r>
          </a:p>
          <a:p>
            <a:pPr algn="r"/>
            <a:r>
              <a:rPr lang="ru-RU" sz="2000" i="1" dirty="0" smtClean="0"/>
              <a:t>учитель музыки</a:t>
            </a:r>
            <a:endParaRPr lang="ru-RU" sz="2000" dirty="0" smtClean="0"/>
          </a:p>
          <a:p>
            <a:pPr algn="r"/>
            <a:r>
              <a:rPr lang="ru-RU" sz="2000" i="1" dirty="0" smtClean="0"/>
              <a:t>МОУ </a:t>
            </a:r>
            <a:r>
              <a:rPr lang="ru-RU" sz="2000" i="1" dirty="0" err="1" smtClean="0"/>
              <a:t>Дуниловская</a:t>
            </a:r>
            <a:r>
              <a:rPr lang="ru-RU" sz="2000" i="1" dirty="0" smtClean="0"/>
              <a:t> ООШ</a:t>
            </a:r>
            <a:endParaRPr lang="ru-RU" sz="2000" dirty="0" smtClean="0"/>
          </a:p>
          <a:p>
            <a:pPr algn="r"/>
            <a:r>
              <a:rPr lang="ru-RU" sz="2000" i="1" dirty="0" err="1" smtClean="0"/>
              <a:t>Рыкушина</a:t>
            </a:r>
            <a:r>
              <a:rPr lang="ru-RU" sz="2000" i="1" dirty="0" smtClean="0"/>
              <a:t> Елена Сергеевна</a:t>
            </a:r>
            <a:endParaRPr lang="ru-RU" sz="2000" dirty="0" smtClean="0"/>
          </a:p>
          <a:p>
            <a:pPr algn="r"/>
            <a:endParaRPr lang="ru-RU" dirty="0"/>
          </a:p>
        </p:txBody>
      </p:sp>
      <p:pic>
        <p:nvPicPr>
          <p:cNvPr id="4" name="Picture 6"/>
          <p:cNvPicPr>
            <a:picLocks noChangeAspect="1" noChangeArrowheads="1"/>
          </p:cNvPicPr>
          <p:nvPr/>
        </p:nvPicPr>
        <p:blipFill>
          <a:blip r:embed="rId2" cstate="print"/>
          <a:srcRect/>
          <a:stretch>
            <a:fillRect/>
          </a:stretch>
        </p:blipFill>
        <p:spPr bwMode="auto">
          <a:xfrm>
            <a:off x="928662" y="3929066"/>
            <a:ext cx="3286148" cy="22349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body" sz="half" idx="1"/>
          </p:nvPr>
        </p:nvSpPr>
        <p:spPr>
          <a:xfrm>
            <a:off x="457200" y="765175"/>
            <a:ext cx="4038600" cy="5360988"/>
          </a:xfrm>
        </p:spPr>
        <p:txBody>
          <a:bodyPr/>
          <a:lstStyle/>
          <a:p>
            <a:pPr marL="0" indent="0">
              <a:buFontTx/>
              <a:buNone/>
            </a:pPr>
            <a:endParaRPr lang="ru-RU" sz="2800"/>
          </a:p>
          <a:p>
            <a:pPr marL="0" indent="0">
              <a:buFontTx/>
              <a:buNone/>
            </a:pPr>
            <a:endParaRPr lang="ru-RU" sz="2800"/>
          </a:p>
          <a:p>
            <a:pPr marL="0" indent="0">
              <a:buFontTx/>
              <a:buNone/>
            </a:pPr>
            <a:r>
              <a:rPr lang="ru-RU" sz="2800"/>
              <a:t>Жан Этье́н Лиота́р; род. 22 декабря 1702, Женева — 1789, Женева) — швейцарский художник 18 века.</a:t>
            </a:r>
          </a:p>
        </p:txBody>
      </p:sp>
      <p:pic>
        <p:nvPicPr>
          <p:cNvPr id="20486" name="Picture 6"/>
          <p:cNvPicPr>
            <a:picLocks noGrp="1" noChangeAspect="1" noChangeArrowheads="1"/>
          </p:cNvPicPr>
          <p:nvPr>
            <p:ph sz="half" idx="2"/>
          </p:nvPr>
        </p:nvPicPr>
        <p:blipFill>
          <a:blip r:embed="rId2" cstate="print"/>
          <a:srcRect/>
          <a:stretch>
            <a:fillRect/>
          </a:stretch>
        </p:blipFill>
        <p:spPr>
          <a:xfrm>
            <a:off x="4648200" y="981075"/>
            <a:ext cx="4038600" cy="475297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body" sz="half" idx="1"/>
          </p:nvPr>
        </p:nvSpPr>
        <p:spPr>
          <a:xfrm>
            <a:off x="457200" y="836613"/>
            <a:ext cx="4038600" cy="5289550"/>
          </a:xfrm>
        </p:spPr>
        <p:txBody>
          <a:bodyPr/>
          <a:lstStyle/>
          <a:p>
            <a:pPr marL="0" indent="0">
              <a:buFontTx/>
              <a:buNone/>
            </a:pPr>
            <a:r>
              <a:rPr lang="ru-RU" sz="2400"/>
              <a:t>В  истории  человечества  искусство не  раз  открывало  знания,  имеющие научное  значение.  Например,  художник  XVIII  в.  </a:t>
            </a:r>
          </a:p>
          <a:p>
            <a:pPr marL="0" indent="0">
              <a:buFontTx/>
              <a:buNone/>
            </a:pPr>
            <a:r>
              <a:rPr lang="ru-RU" sz="2400" b="1"/>
              <a:t>Ж.-Э. Лиотар</a:t>
            </a:r>
            <a:r>
              <a:rPr lang="ru-RU" sz="2400"/>
              <a:t>  в  картине </a:t>
            </a:r>
            <a:r>
              <a:rPr lang="ru-RU" sz="2400" b="1"/>
              <a:t>«Шоколадница»</a:t>
            </a:r>
            <a:r>
              <a:rPr lang="ru-RU" sz="2400"/>
              <a:t>  разложил  свет  по  законам,  в  то  время  еще  неизвестным физике.</a:t>
            </a:r>
          </a:p>
        </p:txBody>
      </p:sp>
      <p:pic>
        <p:nvPicPr>
          <p:cNvPr id="18441" name="Picture 9"/>
          <p:cNvPicPr>
            <a:picLocks noGrp="1" noChangeAspect="1" noChangeArrowheads="1"/>
          </p:cNvPicPr>
          <p:nvPr>
            <p:ph sz="half" idx="2"/>
          </p:nvPr>
        </p:nvPicPr>
        <p:blipFill>
          <a:blip r:embed="rId2" cstate="print"/>
          <a:srcRect/>
          <a:stretch>
            <a:fillRect/>
          </a:stretch>
        </p:blipFill>
        <p:spPr>
          <a:xfrm>
            <a:off x="5003800" y="908050"/>
            <a:ext cx="3240088" cy="514508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sz="half" idx="1"/>
          </p:nvPr>
        </p:nvSpPr>
        <p:spPr>
          <a:xfrm>
            <a:off x="457200" y="692150"/>
            <a:ext cx="4038600" cy="5434013"/>
          </a:xfrm>
        </p:spPr>
        <p:txBody>
          <a:bodyPr/>
          <a:lstStyle/>
          <a:p>
            <a:pPr marL="0" indent="0" algn="ctr">
              <a:buFontTx/>
              <a:buNone/>
            </a:pPr>
            <a:r>
              <a:rPr lang="ru-RU" sz="2000" b="1"/>
              <a:t>Василий Васильевич   Кандинский</a:t>
            </a:r>
          </a:p>
          <a:p>
            <a:pPr marL="0" indent="0">
              <a:buFontTx/>
              <a:buNone/>
            </a:pPr>
            <a:r>
              <a:rPr lang="ru-RU" sz="2000"/>
              <a:t>(1866 – 1944) -   выдающийся русский живописец, график и теоретик изобразительного искусства, один из основоположников абстракционизма. Разработав  теорию  влияния  цвета  на  эмоции человека,  приблизился  к  решению  задач  современной  психологии  и  артерапии  (исцеления  искусством).</a:t>
            </a:r>
          </a:p>
        </p:txBody>
      </p:sp>
      <p:pic>
        <p:nvPicPr>
          <p:cNvPr id="22534" name="Picture 6"/>
          <p:cNvPicPr>
            <a:picLocks noGrp="1" noChangeAspect="1" noChangeArrowheads="1"/>
          </p:cNvPicPr>
          <p:nvPr>
            <p:ph sz="half" idx="2"/>
          </p:nvPr>
        </p:nvPicPr>
        <p:blipFill>
          <a:blip r:embed="rId2" cstate="print"/>
          <a:srcRect/>
          <a:stretch>
            <a:fillRect/>
          </a:stretch>
        </p:blipFill>
        <p:spPr>
          <a:xfrm>
            <a:off x="4787900" y="836613"/>
            <a:ext cx="3744913" cy="52895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p:cNvPicPr>
            <a:picLocks noGrp="1" noChangeAspect="1" noChangeArrowheads="1"/>
          </p:cNvPicPr>
          <p:nvPr>
            <p:ph sz="quarter" idx="2"/>
          </p:nvPr>
        </p:nvPicPr>
        <p:blipFill>
          <a:blip r:embed="rId2" cstate="print"/>
          <a:srcRect/>
          <a:stretch>
            <a:fillRect/>
          </a:stretch>
        </p:blipFill>
        <p:spPr>
          <a:xfrm>
            <a:off x="4716463" y="260350"/>
            <a:ext cx="4038600" cy="2881313"/>
          </a:xfrm>
        </p:spPr>
      </p:pic>
      <p:pic>
        <p:nvPicPr>
          <p:cNvPr id="25607" name="Picture 7"/>
          <p:cNvPicPr>
            <a:picLocks noGrp="1" noChangeAspect="1" noChangeArrowheads="1"/>
          </p:cNvPicPr>
          <p:nvPr>
            <p:ph sz="quarter" idx="3"/>
          </p:nvPr>
        </p:nvPicPr>
        <p:blipFill>
          <a:blip r:embed="rId3" cstate="print"/>
          <a:srcRect/>
          <a:stretch>
            <a:fillRect/>
          </a:stretch>
        </p:blipFill>
        <p:spPr>
          <a:xfrm>
            <a:off x="457200" y="3644900"/>
            <a:ext cx="3754438" cy="2736850"/>
          </a:xfrm>
        </p:spPr>
      </p:pic>
      <p:pic>
        <p:nvPicPr>
          <p:cNvPr id="25610" name="Picture 10"/>
          <p:cNvPicPr>
            <a:picLocks noGrp="1" noChangeAspect="1" noChangeArrowheads="1"/>
          </p:cNvPicPr>
          <p:nvPr>
            <p:ph sz="quarter" idx="1"/>
          </p:nvPr>
        </p:nvPicPr>
        <p:blipFill>
          <a:blip r:embed="rId4" cstate="print"/>
          <a:srcRect/>
          <a:stretch>
            <a:fillRect/>
          </a:stretch>
        </p:blipFill>
        <p:spPr>
          <a:xfrm>
            <a:off x="468313" y="333375"/>
            <a:ext cx="4038600" cy="2808288"/>
          </a:xfrm>
        </p:spPr>
      </p:pic>
      <p:pic>
        <p:nvPicPr>
          <p:cNvPr id="25611" name="Picture 11"/>
          <p:cNvPicPr>
            <a:picLocks noGrp="1" noChangeAspect="1" noChangeArrowheads="1"/>
          </p:cNvPicPr>
          <p:nvPr>
            <p:ph sz="quarter" idx="4"/>
          </p:nvPr>
        </p:nvPicPr>
        <p:blipFill>
          <a:blip r:embed="rId5" cstate="print"/>
          <a:srcRect/>
          <a:stretch>
            <a:fillRect/>
          </a:stretch>
        </p:blipFill>
        <p:spPr>
          <a:xfrm>
            <a:off x="4716463" y="3644900"/>
            <a:ext cx="3816350" cy="280828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ru-RU"/>
              <a:t>Винсент Ван Гог</a:t>
            </a:r>
          </a:p>
        </p:txBody>
      </p:sp>
      <p:sp>
        <p:nvSpPr>
          <p:cNvPr id="27652" name="Rectangle 4"/>
          <p:cNvSpPr>
            <a:spLocks noGrp="1" noChangeArrowheads="1"/>
          </p:cNvSpPr>
          <p:nvPr>
            <p:ph type="body" sz="half" idx="1"/>
          </p:nvPr>
        </p:nvSpPr>
        <p:spPr>
          <a:xfrm>
            <a:off x="457200" y="1600200"/>
            <a:ext cx="3754438" cy="4525963"/>
          </a:xfrm>
        </p:spPr>
        <p:txBody>
          <a:bodyPr/>
          <a:lstStyle/>
          <a:p>
            <a:pPr marL="0" indent="0">
              <a:buFontTx/>
              <a:buNone/>
            </a:pPr>
            <a:endParaRPr lang="ru-RU" sz="2800"/>
          </a:p>
          <a:p>
            <a:pPr marL="0" indent="0">
              <a:buFontTx/>
              <a:buNone/>
            </a:pPr>
            <a:endParaRPr lang="ru-RU" sz="2800"/>
          </a:p>
          <a:p>
            <a:pPr marL="0" indent="0">
              <a:buFontTx/>
              <a:buNone/>
            </a:pPr>
            <a:r>
              <a:rPr lang="ru-RU" sz="2800"/>
              <a:t>(1853 – 1890)</a:t>
            </a:r>
          </a:p>
          <a:p>
            <a:pPr marL="0" indent="0">
              <a:buFontTx/>
              <a:buNone/>
            </a:pPr>
            <a:r>
              <a:rPr lang="ru-RU" sz="2400"/>
              <a:t>Всемирно известный нидерландский художник-постимпрессионист.</a:t>
            </a:r>
          </a:p>
        </p:txBody>
      </p:sp>
      <p:pic>
        <p:nvPicPr>
          <p:cNvPr id="27653" name="Picture 5"/>
          <p:cNvPicPr>
            <a:picLocks noGrp="1" noChangeAspect="1" noChangeArrowheads="1"/>
          </p:cNvPicPr>
          <p:nvPr>
            <p:ph sz="half" idx="2"/>
          </p:nvPr>
        </p:nvPicPr>
        <p:blipFill>
          <a:blip r:embed="rId2" cstate="print"/>
          <a:srcRect/>
          <a:stretch>
            <a:fillRect/>
          </a:stretch>
        </p:blipFill>
        <p:spPr>
          <a:xfrm>
            <a:off x="4859338" y="1600200"/>
            <a:ext cx="3673475" cy="45259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p:cNvPicPr>
            <a:picLocks noGrp="1" noChangeAspect="1" noChangeArrowheads="1"/>
          </p:cNvPicPr>
          <p:nvPr>
            <p:ph sz="half" idx="1"/>
          </p:nvPr>
        </p:nvPicPr>
        <p:blipFill>
          <a:blip r:embed="rId2" cstate="print"/>
          <a:srcRect/>
          <a:stretch>
            <a:fillRect/>
          </a:stretch>
        </p:blipFill>
        <p:spPr>
          <a:xfrm>
            <a:off x="1908175" y="260350"/>
            <a:ext cx="5111750" cy="3476625"/>
          </a:xfrm>
        </p:spPr>
      </p:pic>
      <p:sp>
        <p:nvSpPr>
          <p:cNvPr id="29701" name="Rectangle 5"/>
          <p:cNvSpPr>
            <a:spLocks noGrp="1" noChangeArrowheads="1"/>
          </p:cNvSpPr>
          <p:nvPr>
            <p:ph type="body" sz="half" idx="2"/>
          </p:nvPr>
        </p:nvSpPr>
        <p:spPr>
          <a:xfrm>
            <a:off x="468313" y="4005263"/>
            <a:ext cx="8229600" cy="2447925"/>
          </a:xfrm>
        </p:spPr>
        <p:txBody>
          <a:bodyPr/>
          <a:lstStyle/>
          <a:p>
            <a:pPr marL="0" indent="0">
              <a:lnSpc>
                <a:spcPct val="80000"/>
              </a:lnSpc>
              <a:buFontTx/>
              <a:buNone/>
            </a:pPr>
            <a:r>
              <a:rPr lang="ru-RU" sz="1800"/>
              <a:t>Ученые, оцифровавшие и математически рассчитавшие произведения  Винсента Ван Гога утверждают, что  он  обладал  уникальным  даром  видеть  то,  что  простым смертным  не  дано,  —  воздушные  потоки.  Своеобразная,  будто  хаотично  закольцованная манера  письма  художника,  как выяснилось,  не  что  иное,  как  распределение  яркости,  соответствующее  математическому  описанию  турбулентного  потока,  теория  которого  была заложена  великим  математиком  А. Колмогоровым  лишь  к  середине  XX  в.  Ученые,  объяснив  явление  турбулентности,  решают  серьезную  проблему  в  авиации: ведь  сегодня  причиной  многих  воздушных  катастроф  становится  именно  турбулентность.</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468313" y="333375"/>
            <a:ext cx="8229600" cy="935038"/>
          </a:xfrm>
        </p:spPr>
        <p:txBody>
          <a:bodyPr/>
          <a:lstStyle/>
          <a:p>
            <a:r>
              <a:rPr lang="ru-RU" sz="4000"/>
              <a:t>Вороны над пшеничным полем</a:t>
            </a:r>
          </a:p>
        </p:txBody>
      </p:sp>
      <p:pic>
        <p:nvPicPr>
          <p:cNvPr id="32773" name="Picture 5"/>
          <p:cNvPicPr>
            <a:picLocks noGrp="1" noChangeAspect="1" noChangeArrowheads="1"/>
          </p:cNvPicPr>
          <p:nvPr>
            <p:ph sz="half" idx="1"/>
          </p:nvPr>
        </p:nvPicPr>
        <p:blipFill>
          <a:blip r:embed="rId2" cstate="print"/>
          <a:srcRect/>
          <a:stretch>
            <a:fillRect/>
          </a:stretch>
        </p:blipFill>
        <p:spPr>
          <a:xfrm>
            <a:off x="468313" y="1484313"/>
            <a:ext cx="8229600" cy="432117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body" sz="half" idx="1"/>
          </p:nvPr>
        </p:nvSpPr>
        <p:spPr>
          <a:xfrm>
            <a:off x="457200" y="620713"/>
            <a:ext cx="4038600" cy="5505450"/>
          </a:xfrm>
        </p:spPr>
        <p:txBody>
          <a:bodyPr/>
          <a:lstStyle/>
          <a:p>
            <a:pPr marL="0" indent="0">
              <a:buFontTx/>
              <a:buNone/>
            </a:pPr>
            <a:r>
              <a:rPr lang="ru-RU" sz="2000"/>
              <a:t>Одной  из  уникальных  догадок  о  многоголосии  Вселенной стало  величайшее  музыкальное  творческое  открытие  XVII  в.  — </a:t>
            </a:r>
            <a:r>
              <a:rPr lang="ru-RU" sz="2000" u="sng"/>
              <a:t>фуга  </a:t>
            </a:r>
            <a:r>
              <a:rPr lang="ru-RU" sz="2000"/>
              <a:t>—  жанр  полифонической  музыки,  который  получил свое развитие  в  творчестве  </a:t>
            </a:r>
            <a:r>
              <a:rPr lang="ru-RU" sz="2000" u="sng"/>
              <a:t>И.-С.  Баха (</a:t>
            </a:r>
            <a:r>
              <a:rPr lang="ru-RU" sz="2000" i="1"/>
              <a:t>немецкий композитор, представитель эпохи барокко, органист-виртуоз, музыкальный педагог).</a:t>
            </a:r>
          </a:p>
        </p:txBody>
      </p:sp>
      <p:pic>
        <p:nvPicPr>
          <p:cNvPr id="34822" name="Picture 6"/>
          <p:cNvPicPr>
            <a:picLocks noGrp="1" noChangeAspect="1" noChangeArrowheads="1"/>
          </p:cNvPicPr>
          <p:nvPr>
            <p:ph sz="half" idx="2"/>
          </p:nvPr>
        </p:nvPicPr>
        <p:blipFill>
          <a:blip r:embed="rId2" cstate="print"/>
          <a:srcRect/>
          <a:stretch>
            <a:fillRect/>
          </a:stretch>
        </p:blipFill>
        <p:spPr>
          <a:xfrm>
            <a:off x="4648200" y="620713"/>
            <a:ext cx="4038600" cy="550545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body" sz="half" idx="1"/>
          </p:nvPr>
        </p:nvSpPr>
        <p:spPr>
          <a:xfrm>
            <a:off x="457200" y="692150"/>
            <a:ext cx="4038600" cy="5434013"/>
          </a:xfrm>
        </p:spPr>
        <p:txBody>
          <a:bodyPr/>
          <a:lstStyle/>
          <a:p>
            <a:pPr marL="0" indent="0">
              <a:lnSpc>
                <a:spcPct val="90000"/>
              </a:lnSpc>
              <a:buFontTx/>
              <a:buNone/>
            </a:pPr>
            <a:r>
              <a:rPr lang="ru-RU" sz="2000"/>
              <a:t>Через  два  с  половиной  столетия  А. Эйнштейн,  создатель  теории  относительности,  скажет,  что Вселенная  —  слоеный  пирог,  где  в  каждом  слое  свое  время  и своя  плотность,  структура,  формы  движения  и  существования. Это,  по  сути,  образ,  который  приближает  нас  к  пониманию фуги.  Именно  фуга  с  ее  разновременно  вступающими  голосами  представляет  собой  некую  образную  модель  строения Вселенной.</a:t>
            </a:r>
          </a:p>
        </p:txBody>
      </p:sp>
      <p:pic>
        <p:nvPicPr>
          <p:cNvPr id="36870" name="Picture 6"/>
          <p:cNvPicPr>
            <a:picLocks noGrp="1" noChangeAspect="1" noChangeArrowheads="1"/>
          </p:cNvPicPr>
          <p:nvPr>
            <p:ph sz="half" idx="2"/>
          </p:nvPr>
        </p:nvPicPr>
        <p:blipFill>
          <a:blip r:embed="rId2" cstate="print"/>
          <a:srcRect/>
          <a:stretch>
            <a:fillRect/>
          </a:stretch>
        </p:blipFill>
        <p:spPr>
          <a:xfrm>
            <a:off x="4716463" y="908050"/>
            <a:ext cx="3827462" cy="3313113"/>
          </a:xfrm>
        </p:spPr>
      </p:pic>
      <p:sp>
        <p:nvSpPr>
          <p:cNvPr id="36871" name="Rectangle 7"/>
          <p:cNvSpPr>
            <a:spLocks noChangeArrowheads="1"/>
          </p:cNvSpPr>
          <p:nvPr/>
        </p:nvSpPr>
        <p:spPr bwMode="auto">
          <a:xfrm>
            <a:off x="4572000" y="4652963"/>
            <a:ext cx="4275138" cy="1190625"/>
          </a:xfrm>
          <a:prstGeom prst="rect">
            <a:avLst/>
          </a:prstGeom>
          <a:noFill/>
          <a:ln w="9525">
            <a:noFill/>
            <a:miter lim="800000"/>
            <a:headEnd/>
            <a:tailEnd/>
          </a:ln>
          <a:effectLst/>
        </p:spPr>
        <p:txBody>
          <a:bodyPr>
            <a:spAutoFit/>
          </a:bodyPr>
          <a:lstStyle/>
          <a:p>
            <a:pPr algn="ctr"/>
            <a:r>
              <a:rPr lang="ru-RU" sz="1800"/>
              <a:t>Альберт Эйнштейн</a:t>
            </a:r>
          </a:p>
          <a:p>
            <a:r>
              <a:rPr lang="ru-RU" sz="1800"/>
              <a:t>14 марта 1879 — 18 апреля 1955</a:t>
            </a:r>
          </a:p>
          <a:p>
            <a:endParaRPr lang="ru-RU" sz="1800"/>
          </a:p>
          <a:p>
            <a:r>
              <a:rPr lang="ru-RU" sz="180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68313" y="765175"/>
            <a:ext cx="8229600" cy="4968875"/>
          </a:xfrm>
        </p:spPr>
        <p:txBody>
          <a:bodyPr/>
          <a:lstStyle/>
          <a:p>
            <a:pPr marL="0" indent="0">
              <a:lnSpc>
                <a:spcPct val="90000"/>
              </a:lnSpc>
              <a:buFontTx/>
              <a:buNone/>
            </a:pPr>
            <a:r>
              <a:rPr lang="ru-RU" sz="2800"/>
              <a:t>Многие  произведения  литературы, кино,  театра,  рассказывающие  о  научных  открытиях  (например,  фильм «Девять  дней  одного  года»  режиссера М.  Ромма,  по  роману  Д.  Гранина  «Иду на  грозу»  и  др.),  не  научат  ставить  эксперименты  или  делать  опыты. Но  из них  узнают,  какие  разные  по  своему характеру  люди  занимаются  наукой, как  от  индивидуальности  ученого  зависит  путь  исследования и  как  опасно,  когда  в  науку  проникают  далекие  от  ее  интересов  личности.</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908050"/>
            <a:ext cx="8218488" cy="4033838"/>
          </a:xfrm>
        </p:spPr>
        <p:txBody>
          <a:bodyPr/>
          <a:lstStyle/>
          <a:p>
            <a:pPr marL="0" indent="0">
              <a:buFontTx/>
              <a:buNone/>
            </a:pPr>
            <a:r>
              <a:rPr lang="ru-RU" i="1" u="sng"/>
              <a:t>Дар предвосхищения</a:t>
            </a:r>
            <a:r>
              <a:rPr lang="ru-RU"/>
              <a:t> предполагает способность человека воспринимать будущие чувства и отношения, мысли и идеи, события и открытия, свидетельствуя  другим людям о том. Что уже доступно обладателю этого дара.</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ru-RU" sz="3200"/>
              <a:t>Жюль Габриэль Верн (1828 – 1905)</a:t>
            </a:r>
          </a:p>
        </p:txBody>
      </p:sp>
      <p:sp>
        <p:nvSpPr>
          <p:cNvPr id="39942" name="Rectangle 6"/>
          <p:cNvSpPr>
            <a:spLocks noGrp="1" noChangeArrowheads="1"/>
          </p:cNvSpPr>
          <p:nvPr>
            <p:ph type="body" sz="half" idx="1"/>
          </p:nvPr>
        </p:nvSpPr>
        <p:spPr>
          <a:xfrm>
            <a:off x="468313" y="1557338"/>
            <a:ext cx="4038600" cy="4525962"/>
          </a:xfrm>
        </p:spPr>
        <p:txBody>
          <a:bodyPr/>
          <a:lstStyle/>
          <a:p>
            <a:pPr marL="0" indent="0">
              <a:buFontTx/>
              <a:buNone/>
            </a:pPr>
            <a:r>
              <a:rPr lang="ru-RU" sz="2400"/>
              <a:t>Одним из первых поднял вопрос о нравственной  стороне научных открытий, вопрос, который в 20 веке был во главе угла: быть или не быть человечеству в связи с созданием атомной и водородной бомбы.</a:t>
            </a:r>
          </a:p>
        </p:txBody>
      </p:sp>
      <p:pic>
        <p:nvPicPr>
          <p:cNvPr id="39944" name="Picture 8"/>
          <p:cNvPicPr>
            <a:picLocks noGrp="1" noChangeAspect="1" noChangeArrowheads="1"/>
          </p:cNvPicPr>
          <p:nvPr>
            <p:ph sz="half" idx="2"/>
          </p:nvPr>
        </p:nvPicPr>
        <p:blipFill>
          <a:blip r:embed="rId2" cstate="print"/>
          <a:srcRect/>
          <a:stretch>
            <a:fillRect/>
          </a:stretch>
        </p:blipFill>
        <p:spPr>
          <a:xfrm>
            <a:off x="5076825" y="1700213"/>
            <a:ext cx="3240088" cy="3673475"/>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noChangeArrowheads="1"/>
          </p:cNvSpPr>
          <p:nvPr>
            <p:ph type="body" sz="half" idx="1"/>
          </p:nvPr>
        </p:nvSpPr>
        <p:spPr>
          <a:xfrm>
            <a:off x="457200" y="692150"/>
            <a:ext cx="4038600" cy="5434013"/>
          </a:xfrm>
        </p:spPr>
        <p:txBody>
          <a:bodyPr/>
          <a:lstStyle/>
          <a:p>
            <a:pPr marL="0" indent="0">
              <a:buFontTx/>
              <a:buNone/>
            </a:pPr>
            <a:endParaRPr lang="ru-RU" sz="2400"/>
          </a:p>
          <a:p>
            <a:pPr marL="0" indent="0">
              <a:buFontTx/>
              <a:buNone/>
            </a:pPr>
            <a:endParaRPr lang="ru-RU" sz="2400"/>
          </a:p>
          <a:p>
            <a:pPr marL="0" indent="0">
              <a:buFontTx/>
              <a:buNone/>
            </a:pPr>
            <a:r>
              <a:rPr lang="ru-RU" sz="2400"/>
              <a:t>В ряде романов </a:t>
            </a:r>
            <a:r>
              <a:rPr lang="ru-RU" sz="2400" b="1"/>
              <a:t>«Властелин мира» 1904г., «Пятьсот лет Бегумы»1879г.</a:t>
            </a:r>
            <a:r>
              <a:rPr lang="ru-RU" sz="2400"/>
              <a:t> Появляется </a:t>
            </a:r>
            <a:r>
              <a:rPr lang="ru-RU" sz="2400" i="1"/>
              <a:t>тип ученого, </a:t>
            </a:r>
            <a:r>
              <a:rPr lang="ru-RU" sz="2400"/>
              <a:t>стремящегося с помощью своих изобретений подчинить весь мир.</a:t>
            </a:r>
          </a:p>
        </p:txBody>
      </p:sp>
      <p:pic>
        <p:nvPicPr>
          <p:cNvPr id="44038" name="Picture 6"/>
          <p:cNvPicPr>
            <a:picLocks noGrp="1" noChangeAspect="1" noChangeArrowheads="1"/>
          </p:cNvPicPr>
          <p:nvPr>
            <p:ph sz="half" idx="2"/>
          </p:nvPr>
        </p:nvPicPr>
        <p:blipFill>
          <a:blip r:embed="rId2" cstate="print"/>
          <a:srcRect/>
          <a:stretch>
            <a:fillRect/>
          </a:stretch>
        </p:blipFill>
        <p:spPr>
          <a:xfrm>
            <a:off x="4716463" y="692150"/>
            <a:ext cx="3970337" cy="543401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type="body" sz="half" idx="1"/>
          </p:nvPr>
        </p:nvSpPr>
        <p:spPr>
          <a:xfrm>
            <a:off x="457200" y="692150"/>
            <a:ext cx="4038600" cy="5434013"/>
          </a:xfrm>
        </p:spPr>
        <p:txBody>
          <a:bodyPr/>
          <a:lstStyle/>
          <a:p>
            <a:pPr marL="0" indent="0">
              <a:buFontTx/>
              <a:buNone/>
            </a:pPr>
            <a:r>
              <a:rPr lang="ru-RU" sz="2000"/>
              <a:t>В таких произведениях, как </a:t>
            </a:r>
            <a:r>
              <a:rPr lang="ru-RU" sz="2000" i="1"/>
              <a:t>«Равнение на знамя» 1896г. и «Необыкновенное приключение экспедиции Барсака»1914 г.</a:t>
            </a:r>
            <a:r>
              <a:rPr lang="ru-RU" sz="2000"/>
              <a:t> писатель показал другую трагедию:</a:t>
            </a:r>
          </a:p>
          <a:p>
            <a:pPr marL="0" indent="0">
              <a:buFontTx/>
              <a:buNone/>
            </a:pPr>
            <a:r>
              <a:rPr lang="ru-RU" sz="2000"/>
              <a:t> -</a:t>
            </a:r>
            <a:r>
              <a:rPr lang="ru-RU" sz="2000" i="1"/>
              <a:t>ученый становится орудием тиранов.</a:t>
            </a:r>
          </a:p>
          <a:p>
            <a:pPr marL="0" indent="0">
              <a:buFontTx/>
              <a:buNone/>
            </a:pPr>
            <a:r>
              <a:rPr lang="ru-RU" sz="2000"/>
              <a:t>20 век оставил немало примеров того, как ученый в условиях застенка, вынужден был работать над изобретением истребляющих веществ и орудий.</a:t>
            </a:r>
            <a:r>
              <a:rPr lang="ru-RU" sz="2400"/>
              <a:t>  </a:t>
            </a:r>
          </a:p>
        </p:txBody>
      </p:sp>
      <p:pic>
        <p:nvPicPr>
          <p:cNvPr id="46086" name="Picture 6"/>
          <p:cNvPicPr>
            <a:picLocks noGrp="1" noChangeAspect="1" noChangeArrowheads="1"/>
          </p:cNvPicPr>
          <p:nvPr>
            <p:ph sz="half" idx="2"/>
          </p:nvPr>
        </p:nvPicPr>
        <p:blipFill>
          <a:blip r:embed="rId2" cstate="print"/>
          <a:srcRect/>
          <a:stretch>
            <a:fillRect/>
          </a:stretch>
        </p:blipFill>
        <p:spPr>
          <a:xfrm>
            <a:off x="4756150" y="692150"/>
            <a:ext cx="3800475" cy="5113338"/>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ru-RU" sz="4000"/>
              <a:t>Интернет – ресурсы</a:t>
            </a:r>
            <a:br>
              <a:rPr lang="ru-RU" sz="4000"/>
            </a:br>
            <a:endParaRPr lang="ru-RU" sz="4000"/>
          </a:p>
        </p:txBody>
      </p:sp>
      <p:sp>
        <p:nvSpPr>
          <p:cNvPr id="9219" name="Rectangle 3"/>
          <p:cNvSpPr>
            <a:spLocks noGrp="1" noChangeArrowheads="1"/>
          </p:cNvSpPr>
          <p:nvPr>
            <p:ph type="body" idx="1"/>
          </p:nvPr>
        </p:nvSpPr>
        <p:spPr/>
        <p:txBody>
          <a:bodyPr/>
          <a:lstStyle/>
          <a:p>
            <a:pPr>
              <a:spcBef>
                <a:spcPct val="0"/>
              </a:spcBef>
              <a:buFontTx/>
              <a:buNone/>
            </a:pPr>
            <a:r>
              <a:rPr lang="ru-RU" sz="1600">
                <a:hlinkClick r:id="rId2"/>
              </a:rPr>
              <a:t>http://top-antropos.com/mythology/greek/item/75-kassandra</a:t>
            </a:r>
            <a:endParaRPr lang="ru-RU" sz="1600"/>
          </a:p>
          <a:p>
            <a:pPr>
              <a:spcBef>
                <a:spcPct val="0"/>
              </a:spcBef>
              <a:buFontTx/>
              <a:buNone/>
            </a:pPr>
            <a:r>
              <a:rPr lang="ru-RU" sz="1600">
                <a:hlinkClick r:id="rId3"/>
              </a:rPr>
              <a:t>http://piarbook.ru/zhyul-vern.html</a:t>
            </a:r>
            <a:endParaRPr lang="ru-RU" sz="1600"/>
          </a:p>
          <a:p>
            <a:pPr>
              <a:buFontTx/>
              <a:buNone/>
            </a:pPr>
            <a:r>
              <a:rPr lang="ru-RU" sz="1600">
                <a:hlinkClick r:id="rId4"/>
              </a:rPr>
              <a:t>http://www.liveinternet.ru/tags/jean-etienne+liotard/</a:t>
            </a:r>
            <a:endParaRPr lang="ru-RU" sz="1600"/>
          </a:p>
          <a:p>
            <a:pPr>
              <a:buFontTx/>
              <a:buNone/>
            </a:pPr>
            <a:r>
              <a:rPr lang="ru-RU" sz="1600">
                <a:hlinkClick r:id="rId5"/>
              </a:rPr>
              <a:t>http://smallbay.ru/kandinsky.html</a:t>
            </a:r>
            <a:endParaRPr lang="ru-RU" sz="1600"/>
          </a:p>
          <a:p>
            <a:pPr>
              <a:buFontTx/>
              <a:buNone/>
            </a:pPr>
            <a:r>
              <a:rPr lang="ru-RU" sz="1600">
                <a:hlinkClick r:id="rId6"/>
              </a:rPr>
              <a:t>http://www.impressionism.ru/images/Gogh/starrynight.jpg</a:t>
            </a:r>
            <a:endParaRPr lang="ru-RU" sz="1600"/>
          </a:p>
          <a:p>
            <a:pPr>
              <a:buFontTx/>
              <a:buNone/>
            </a:pPr>
            <a:r>
              <a:rPr lang="ru-RU" sz="1600">
                <a:hlinkClick r:id="rId7"/>
              </a:rPr>
              <a:t>http://www.calend.ru/person/1632/</a:t>
            </a:r>
            <a:endParaRPr lang="ru-RU" sz="1600"/>
          </a:p>
          <a:p>
            <a:pPr>
              <a:buFontTx/>
              <a:buNone/>
            </a:pPr>
            <a:r>
              <a:rPr lang="ru-RU" sz="1600">
                <a:hlinkClick r:id="rId8"/>
              </a:rPr>
              <a:t>http://fantlab.ru/edition3174</a:t>
            </a:r>
            <a:endParaRPr lang="ru-RU" sz="1600"/>
          </a:p>
          <a:p>
            <a:pPr>
              <a:buFontTx/>
              <a:buNone/>
            </a:pPr>
            <a:r>
              <a:rPr lang="ru-RU" sz="1600">
                <a:hlinkClick r:id="rId9"/>
              </a:rPr>
              <a:t>http://www.livelib.ru/series/16116/~2</a:t>
            </a:r>
            <a:endParaRPr lang="ru-RU" sz="1600"/>
          </a:p>
          <a:p>
            <a:pPr>
              <a:buFontTx/>
              <a:buNone/>
            </a:pPr>
            <a:endParaRPr lang="ru-RU" sz="1600"/>
          </a:p>
          <a:p>
            <a:pPr>
              <a:buFontTx/>
              <a:buNone/>
            </a:pPr>
            <a:endParaRPr lang="ru-RU" sz="1600"/>
          </a:p>
          <a:p>
            <a:pPr>
              <a:buFontTx/>
              <a:buNone/>
            </a:pPr>
            <a:endParaRPr lang="ru-RU" sz="1600"/>
          </a:p>
          <a:p>
            <a:pPr>
              <a:buFontTx/>
              <a:buNone/>
            </a:pPr>
            <a:endParaRPr lang="ru-RU" sz="1600"/>
          </a:p>
          <a:p>
            <a:pPr>
              <a:buFontTx/>
              <a:buNone/>
            </a:pPr>
            <a:endParaRPr lang="ru-RU" sz="16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ru-RU"/>
              <a:t>Миф о Кассандре</a:t>
            </a:r>
          </a:p>
        </p:txBody>
      </p:sp>
      <p:sp>
        <p:nvSpPr>
          <p:cNvPr id="4102" name="Rectangle 6"/>
          <p:cNvSpPr>
            <a:spLocks noGrp="1" noChangeArrowheads="1"/>
          </p:cNvSpPr>
          <p:nvPr>
            <p:ph type="body" sz="half" idx="1"/>
          </p:nvPr>
        </p:nvSpPr>
        <p:spPr>
          <a:xfrm>
            <a:off x="457200" y="1600200"/>
            <a:ext cx="3898900" cy="4525963"/>
          </a:xfrm>
        </p:spPr>
        <p:txBody>
          <a:bodyPr/>
          <a:lstStyle/>
          <a:p>
            <a:pPr marL="0" indent="0">
              <a:lnSpc>
                <a:spcPct val="90000"/>
              </a:lnSpc>
              <a:buFontTx/>
              <a:buNone/>
            </a:pPr>
            <a:r>
              <a:rPr lang="ru-RU" sz="1800"/>
              <a:t>Дочь троянского</a:t>
            </a:r>
            <a:r>
              <a:rPr lang="ru-RU" sz="2800"/>
              <a:t> </a:t>
            </a:r>
            <a:r>
              <a:rPr lang="ru-RU" sz="1800"/>
              <a:t>царя – </a:t>
            </a:r>
            <a:r>
              <a:rPr lang="ru-RU" sz="1800" i="1"/>
              <a:t>Кассандра </a:t>
            </a:r>
            <a:r>
              <a:rPr lang="ru-RU" sz="1800"/>
              <a:t>была награждена Аполлоном </a:t>
            </a:r>
            <a:r>
              <a:rPr lang="ru-RU" sz="1800" b="1"/>
              <a:t>даром пророчества</a:t>
            </a:r>
            <a:r>
              <a:rPr lang="ru-RU" sz="1800"/>
              <a:t>, а потом, когда девушка отвергла его любовь, сделал так, что люди перестали ей верить. Поэтому, когда Кассандра, предсказывая гибель Трои, пыталась предупредить троянцев об опасности, которая таится в деревянном коне, ей никто не верил. И Троя, как известно, действительно погибла. Выражение </a:t>
            </a:r>
            <a:r>
              <a:rPr lang="ru-RU" sz="1800" b="1"/>
              <a:t>«пророчество Кассандры»</a:t>
            </a:r>
            <a:r>
              <a:rPr lang="ru-RU" sz="1800"/>
              <a:t> стало </a:t>
            </a:r>
            <a:r>
              <a:rPr lang="ru-RU" sz="1800" b="1"/>
              <a:t>иносказательным.</a:t>
            </a:r>
            <a:r>
              <a:rPr lang="ru-RU" sz="1800"/>
              <a:t>     </a:t>
            </a:r>
          </a:p>
        </p:txBody>
      </p:sp>
      <p:pic>
        <p:nvPicPr>
          <p:cNvPr id="4104" name="Picture 8" descr="Аполлон и Кассандра"/>
          <p:cNvPicPr>
            <a:picLocks noGrp="1" noChangeAspect="1" noChangeArrowheads="1"/>
          </p:cNvPicPr>
          <p:nvPr>
            <p:ph sz="half" idx="2"/>
          </p:nvPr>
        </p:nvPicPr>
        <p:blipFill>
          <a:blip r:embed="rId2" cstate="print"/>
          <a:srcRect/>
          <a:stretch>
            <a:fillRect/>
          </a:stretch>
        </p:blipFill>
        <p:spPr>
          <a:xfrm>
            <a:off x="4519613" y="1628775"/>
            <a:ext cx="4291012" cy="4464050"/>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body" sz="half" idx="1"/>
          </p:nvPr>
        </p:nvSpPr>
        <p:spPr>
          <a:xfrm>
            <a:off x="457200" y="549275"/>
            <a:ext cx="4038600" cy="5576888"/>
          </a:xfrm>
        </p:spPr>
        <p:txBody>
          <a:bodyPr/>
          <a:lstStyle/>
          <a:p>
            <a:pPr marL="0" indent="0">
              <a:buFontTx/>
              <a:buNone/>
            </a:pPr>
            <a:r>
              <a:rPr lang="ru-RU" sz="1800" b="1"/>
              <a:t>Иносказание</a:t>
            </a:r>
            <a:r>
              <a:rPr lang="ru-RU" sz="1800"/>
              <a:t> - высказывание, выражение, содержащее скрытый смысл, намек. </a:t>
            </a:r>
          </a:p>
          <a:p>
            <a:pPr marL="0" indent="0">
              <a:buFontTx/>
              <a:buNone/>
            </a:pPr>
            <a:r>
              <a:rPr lang="ru-RU" sz="1800"/>
              <a:t>Фразеологизм «</a:t>
            </a:r>
            <a:r>
              <a:rPr lang="ru-RU" sz="1800" b="1"/>
              <a:t>пророчество Кассандры»</a:t>
            </a:r>
            <a:r>
              <a:rPr lang="ru-RU" sz="1800"/>
              <a:t> означает:</a:t>
            </a:r>
          </a:p>
          <a:p>
            <a:pPr marL="0" indent="0">
              <a:buFontTx/>
              <a:buNone/>
            </a:pPr>
            <a:r>
              <a:rPr lang="ru-RU" sz="1800"/>
              <a:t>-пророчество, которому не верят </a:t>
            </a:r>
          </a:p>
          <a:p>
            <a:pPr marL="0" indent="0">
              <a:buFontTx/>
              <a:buNone/>
            </a:pPr>
            <a:r>
              <a:rPr lang="ru-RU" sz="1800"/>
              <a:t>-слова, которые дают возможность предотвратить неприятность в будущем</a:t>
            </a:r>
          </a:p>
          <a:p>
            <a:pPr marL="0" indent="0">
              <a:buFontTx/>
              <a:buNone/>
            </a:pPr>
            <a:r>
              <a:rPr lang="ru-RU" sz="1800"/>
              <a:t>«Кассандрами» зовут всех тех, кто берет на себя роль прорицателя будущего, предсказателя зловещих событий, которые кажутся маловероятными.  </a:t>
            </a:r>
          </a:p>
          <a:p>
            <a:pPr marL="0" indent="0">
              <a:buFontTx/>
              <a:buChar char="-"/>
            </a:pPr>
            <a:endParaRPr lang="ru-RU" sz="1800"/>
          </a:p>
          <a:p>
            <a:pPr marL="0" indent="0">
              <a:buFontTx/>
              <a:buChar char="-"/>
            </a:pPr>
            <a:endParaRPr lang="ru-RU" sz="1800"/>
          </a:p>
          <a:p>
            <a:pPr marL="0" indent="0">
              <a:buFontTx/>
              <a:buNone/>
            </a:pPr>
            <a:endParaRPr lang="ru-RU" sz="1800"/>
          </a:p>
        </p:txBody>
      </p:sp>
      <p:pic>
        <p:nvPicPr>
          <p:cNvPr id="7175" name="Picture 7" descr="Эвелин де Морган"/>
          <p:cNvPicPr>
            <a:picLocks noGrp="1" noChangeAspect="1" noChangeArrowheads="1"/>
          </p:cNvPicPr>
          <p:nvPr>
            <p:ph sz="half" idx="2"/>
          </p:nvPr>
        </p:nvPicPr>
        <p:blipFill>
          <a:blip r:embed="rId2" cstate="print"/>
          <a:srcRect/>
          <a:stretch>
            <a:fillRect/>
          </a:stretch>
        </p:blipFill>
        <p:spPr>
          <a:xfrm>
            <a:off x="5364163" y="549275"/>
            <a:ext cx="2808287" cy="5472113"/>
          </a:xfrm>
          <a:noFill/>
          <a:ln/>
        </p:spPr>
      </p:pic>
      <p:sp>
        <p:nvSpPr>
          <p:cNvPr id="7176" name="Rectangle 8"/>
          <p:cNvSpPr>
            <a:spLocks noChangeArrowheads="1"/>
          </p:cNvSpPr>
          <p:nvPr/>
        </p:nvSpPr>
        <p:spPr bwMode="auto">
          <a:xfrm>
            <a:off x="5003800" y="6092825"/>
            <a:ext cx="3413125" cy="366713"/>
          </a:xfrm>
          <a:prstGeom prst="rect">
            <a:avLst/>
          </a:prstGeom>
          <a:noFill/>
          <a:ln w="9525">
            <a:noFill/>
            <a:miter lim="800000"/>
            <a:headEnd/>
            <a:tailEnd/>
          </a:ln>
          <a:effectLst/>
        </p:spPr>
        <p:txBody>
          <a:bodyPr wrap="none">
            <a:spAutoFit/>
          </a:bodyPr>
          <a:lstStyle/>
          <a:p>
            <a:r>
              <a:rPr lang="ru-RU" sz="1800"/>
              <a:t>Эвелин де Морган. Кассандра</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body" sz="half" idx="1"/>
          </p:nvPr>
        </p:nvSpPr>
        <p:spPr>
          <a:xfrm>
            <a:off x="457200" y="620713"/>
            <a:ext cx="4038600" cy="5505450"/>
          </a:xfrm>
        </p:spPr>
        <p:txBody>
          <a:bodyPr/>
          <a:lstStyle/>
          <a:p>
            <a:pPr marL="0" indent="0">
              <a:buFontTx/>
              <a:buNone/>
              <a:tabLst>
                <a:tab pos="268288" algn="l"/>
              </a:tabLst>
            </a:pPr>
            <a:r>
              <a:rPr lang="ru-RU" sz="1800"/>
              <a:t>- Так  же  порой  происходит  и  с  произведениями  искусства  и  литературы. Некоторые их создатели обладают удивительным  даром  предсказывать  будущее,  но  им  редко  верят,  несмотря  на то,  что  их  предсказания  сбываются.</a:t>
            </a:r>
          </a:p>
          <a:p>
            <a:pPr marL="0" indent="0">
              <a:buFontTx/>
              <a:buNone/>
              <a:tabLst>
                <a:tab pos="268288" algn="l"/>
              </a:tabLst>
            </a:pPr>
            <a:r>
              <a:rPr lang="ru-RU" sz="1800"/>
              <a:t>-  Поскольку  художественное  мышление  лучше,  чем  у  других  людей,  развито  у  художников,  композиторов, писателей —  людей,  чьей  профессией является  творческое  достраивание  реальности,  именно  они  чаще  всего  и делают  удивительные  прогнозы,  которые  часто  через  какое-то  время  сбываются.</a:t>
            </a:r>
          </a:p>
        </p:txBody>
      </p:sp>
      <p:pic>
        <p:nvPicPr>
          <p:cNvPr id="10247" name="Picture 7" descr="durer_self_portarit_1500"/>
          <p:cNvPicPr>
            <a:picLocks noGrp="1" noChangeAspect="1" noChangeArrowheads="1"/>
          </p:cNvPicPr>
          <p:nvPr>
            <p:ph sz="half" idx="2"/>
          </p:nvPr>
        </p:nvPicPr>
        <p:blipFill>
          <a:blip r:embed="rId2" cstate="print"/>
          <a:srcRect/>
          <a:stretch>
            <a:fillRect/>
          </a:stretch>
        </p:blipFill>
        <p:spPr>
          <a:xfrm>
            <a:off x="5219700" y="836613"/>
            <a:ext cx="3240088" cy="4537075"/>
          </a:xfrm>
          <a:noFill/>
          <a:ln/>
        </p:spPr>
      </p:pic>
      <p:sp>
        <p:nvSpPr>
          <p:cNvPr id="10248" name="Rectangle 8"/>
          <p:cNvSpPr>
            <a:spLocks noChangeArrowheads="1"/>
          </p:cNvSpPr>
          <p:nvPr/>
        </p:nvSpPr>
        <p:spPr bwMode="auto">
          <a:xfrm>
            <a:off x="5867400" y="5589588"/>
            <a:ext cx="2133600" cy="641350"/>
          </a:xfrm>
          <a:prstGeom prst="rect">
            <a:avLst/>
          </a:prstGeom>
          <a:noFill/>
          <a:ln w="9525">
            <a:noFill/>
            <a:miter lim="800000"/>
            <a:headEnd/>
            <a:tailEnd/>
          </a:ln>
          <a:effectLst/>
        </p:spPr>
        <p:txBody>
          <a:bodyPr>
            <a:spAutoFit/>
          </a:bodyPr>
          <a:lstStyle/>
          <a:p>
            <a:r>
              <a:rPr lang="ru-RU" sz="1800">
                <a:solidFill>
                  <a:schemeClr val="tx2"/>
                </a:solidFill>
                <a:effectLst>
                  <a:outerShdw blurRad="38100" dist="38100" dir="2700000" algn="tl">
                    <a:srgbClr val="FFFFFF"/>
                  </a:outerShdw>
                </a:effectLst>
              </a:rPr>
              <a:t>Альбрехт Дюрер</a:t>
            </a:r>
            <a:br>
              <a:rPr lang="ru-RU" sz="1800">
                <a:solidFill>
                  <a:schemeClr val="tx2"/>
                </a:solidFill>
                <a:effectLst>
                  <a:outerShdw blurRad="38100" dist="38100" dir="2700000" algn="tl">
                    <a:srgbClr val="FFFFFF"/>
                  </a:outerShdw>
                </a:effectLst>
              </a:rPr>
            </a:br>
            <a:r>
              <a:rPr lang="ru-RU" sz="1800">
                <a:solidFill>
                  <a:schemeClr val="tx2"/>
                </a:solidFill>
                <a:effectLst>
                  <a:outerShdw blurRad="38100" dist="38100" dir="2700000" algn="tl">
                    <a:srgbClr val="FFFFFF"/>
                  </a:outerShdw>
                </a:effectLst>
              </a:rPr>
              <a:t>1471 - 1528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ru-RU"/>
              <a:t>Гравюра «Четыре всадника»</a:t>
            </a:r>
          </a:p>
        </p:txBody>
      </p:sp>
      <p:sp>
        <p:nvSpPr>
          <p:cNvPr id="12292" name="Rectangle 4"/>
          <p:cNvSpPr>
            <a:spLocks noGrp="1" noChangeArrowheads="1"/>
          </p:cNvSpPr>
          <p:nvPr>
            <p:ph type="body" sz="half" idx="1"/>
          </p:nvPr>
        </p:nvSpPr>
        <p:spPr/>
        <p:txBody>
          <a:bodyPr/>
          <a:lstStyle/>
          <a:p>
            <a:pPr marL="0" indent="0">
              <a:lnSpc>
                <a:spcPct val="90000"/>
              </a:lnSpc>
              <a:buFontTx/>
              <a:buNone/>
            </a:pPr>
            <a:r>
              <a:rPr lang="ru-RU" sz="1800"/>
              <a:t>Немецкий  живописец  и  график эпохи  Возрождения  Альбрехт  Дюрер (1471—1528)  создал  серию  гравюр «Апокалипсис»  (греч.  apokalypsis  —  откровение —  это  слово  служит  названием  одной  из  древних  церковных  книг, которая  содержит  пророчества  о  конце  света).  Художник  выразил  тревожное  ожидание  всемирно-исторических перемен,  которые  действительно  через некоторое  время  потрясли  Германию.</a:t>
            </a:r>
          </a:p>
        </p:txBody>
      </p:sp>
      <p:pic>
        <p:nvPicPr>
          <p:cNvPr id="12294" name="Picture 6" descr="durer08"/>
          <p:cNvPicPr>
            <a:picLocks noGrp="1" noChangeAspect="1" noChangeArrowheads="1"/>
          </p:cNvPicPr>
          <p:nvPr>
            <p:ph sz="half" idx="2"/>
          </p:nvPr>
        </p:nvPicPr>
        <p:blipFill>
          <a:blip r:embed="rId2" cstate="print"/>
          <a:srcRect/>
          <a:stretch>
            <a:fillRect/>
          </a:stretch>
        </p:blipFill>
        <p:spPr>
          <a:xfrm>
            <a:off x="4972050" y="1600200"/>
            <a:ext cx="3389313" cy="4525963"/>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r>
              <a:rPr lang="ru-RU" sz="2000" b="1"/>
              <a:t>Произведения искусства не раз предвосхищали исторические события, научные открытия, развитие технического прогресса.</a:t>
            </a:r>
          </a:p>
        </p:txBody>
      </p:sp>
      <p:sp>
        <p:nvSpPr>
          <p:cNvPr id="14341" name="Rectangle 5"/>
          <p:cNvSpPr>
            <a:spLocks noGrp="1" noChangeArrowheads="1"/>
          </p:cNvSpPr>
          <p:nvPr>
            <p:ph type="body" sz="half" idx="1"/>
          </p:nvPr>
        </p:nvSpPr>
        <p:spPr/>
        <p:txBody>
          <a:bodyPr/>
          <a:lstStyle/>
          <a:p>
            <a:pPr marL="0" indent="0">
              <a:buFontTx/>
              <a:buNone/>
            </a:pPr>
            <a:r>
              <a:rPr lang="ru-RU" sz="1800"/>
              <a:t>Жюль Габриэль Верн (1828 – 1905) – французский писатель и географ,</a:t>
            </a:r>
          </a:p>
          <a:p>
            <a:pPr marL="0" indent="0">
              <a:buFontTx/>
              <a:buNone/>
            </a:pPr>
            <a:r>
              <a:rPr lang="ru-RU" sz="1800"/>
              <a:t> классик приключенческой литературы, один из основоположников научной фантастики. Предвосхитил появление видеосвязи и телевидения, самолета и вертолета, изобретение акваланга, полеты в космос, подводной лодки.</a:t>
            </a:r>
          </a:p>
          <a:p>
            <a:pPr marL="0" indent="0">
              <a:buFontTx/>
              <a:buNone/>
            </a:pPr>
            <a:r>
              <a:rPr lang="ru-RU" sz="1800"/>
              <a:t>Все предвидения писателя являются результатом блестящего самообразования. </a:t>
            </a:r>
          </a:p>
        </p:txBody>
      </p:sp>
      <p:pic>
        <p:nvPicPr>
          <p:cNvPr id="14342" name="Picture 6"/>
          <p:cNvPicPr>
            <a:picLocks noGrp="1" noChangeAspect="1" noChangeArrowheads="1"/>
          </p:cNvPicPr>
          <p:nvPr>
            <p:ph sz="half" idx="2"/>
          </p:nvPr>
        </p:nvPicPr>
        <p:blipFill>
          <a:blip r:embed="rId2" cstate="print"/>
          <a:srcRect/>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ru-RU" dirty="0"/>
          </a:p>
        </p:txBody>
      </p:sp>
      <p:sp>
        <p:nvSpPr>
          <p:cNvPr id="17411" name="Rectangle 3"/>
          <p:cNvSpPr>
            <a:spLocks noGrp="1" noChangeArrowheads="1"/>
          </p:cNvSpPr>
          <p:nvPr>
            <p:ph type="body" sz="half" idx="1"/>
          </p:nvPr>
        </p:nvSpPr>
        <p:spPr/>
        <p:txBody>
          <a:bodyPr/>
          <a:lstStyle/>
          <a:p>
            <a:pPr>
              <a:lnSpc>
                <a:spcPct val="80000"/>
              </a:lnSpc>
            </a:pPr>
            <a:r>
              <a:rPr lang="ru-RU" sz="2400" dirty="0"/>
              <a:t>Вспомните  сказки, народные предания,  легенды, персонажи  которых предвосхитили  явления и  события  будущего. </a:t>
            </a:r>
          </a:p>
          <a:p>
            <a:pPr>
              <a:lnSpc>
                <a:spcPct val="80000"/>
              </a:lnSpc>
              <a:buNone/>
            </a:pPr>
            <a:endParaRPr lang="ru-RU" sz="2400" dirty="0"/>
          </a:p>
        </p:txBody>
      </p:sp>
      <p:pic>
        <p:nvPicPr>
          <p:cNvPr id="17412" name="Picture 4"/>
          <p:cNvPicPr>
            <a:picLocks noGrp="1" noChangeAspect="1" noChangeArrowheads="1"/>
          </p:cNvPicPr>
          <p:nvPr>
            <p:ph sz="half" idx="2"/>
          </p:nvPr>
        </p:nvPicPr>
        <p:blipFill>
          <a:blip r:embed="rId2" cstate="print"/>
          <a:srcRect/>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ru-RU"/>
              <a:t>Какие знания дает искусство?</a:t>
            </a:r>
          </a:p>
        </p:txBody>
      </p:sp>
      <p:sp>
        <p:nvSpPr>
          <p:cNvPr id="16387" name="Rectangle 3"/>
          <p:cNvSpPr>
            <a:spLocks noGrp="1" noChangeArrowheads="1"/>
          </p:cNvSpPr>
          <p:nvPr>
            <p:ph type="body" idx="1"/>
          </p:nvPr>
        </p:nvSpPr>
        <p:spPr/>
        <p:txBody>
          <a:bodyPr/>
          <a:lstStyle/>
          <a:p>
            <a:pPr marL="85725" indent="-85725">
              <a:buFontTx/>
              <a:buNone/>
            </a:pPr>
            <a:endParaRPr lang="ru-RU"/>
          </a:p>
          <a:p>
            <a:pPr marL="85725" indent="-85725">
              <a:buFontTx/>
              <a:buNone/>
            </a:pPr>
            <a:r>
              <a:rPr lang="ru-RU" i="1"/>
              <a:t>Искусство  помогает  людям  обратить внимание на то, что в обыденной жизни  они  сами  не  всегда  видят.  Оно как  бы  открывает  привычные  вещи  и явления  с  новой  стороны.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290</TotalTime>
  <Words>1018</Words>
  <Application>Microsoft Office PowerPoint</Application>
  <PresentationFormat>Экран (4:3)</PresentationFormat>
  <Paragraphs>69</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Оформление по умолчанию</vt:lpstr>
      <vt:lpstr>Дар предвосхищения в искусстве и литературе. Какие знания дает искусство?</vt:lpstr>
      <vt:lpstr>Слайд 2</vt:lpstr>
      <vt:lpstr>Миф о Кассандре</vt:lpstr>
      <vt:lpstr>Слайд 4</vt:lpstr>
      <vt:lpstr>Слайд 5</vt:lpstr>
      <vt:lpstr>Гравюра «Четыре всадника»</vt:lpstr>
      <vt:lpstr>Произведения искусства не раз предвосхищали исторические события, научные открытия, развитие технического прогресса.</vt:lpstr>
      <vt:lpstr>Слайд 8</vt:lpstr>
      <vt:lpstr>Какие знания дает искусство?</vt:lpstr>
      <vt:lpstr>Слайд 10</vt:lpstr>
      <vt:lpstr>Слайд 11</vt:lpstr>
      <vt:lpstr>Слайд 12</vt:lpstr>
      <vt:lpstr>Слайд 13</vt:lpstr>
      <vt:lpstr>Винсент Ван Гог</vt:lpstr>
      <vt:lpstr>Слайд 15</vt:lpstr>
      <vt:lpstr>Вороны над пшеничным полем</vt:lpstr>
      <vt:lpstr>Слайд 17</vt:lpstr>
      <vt:lpstr>Слайд 18</vt:lpstr>
      <vt:lpstr>Слайд 19</vt:lpstr>
      <vt:lpstr>Жюль Габриэль Верн (1828 – 1905)</vt:lpstr>
      <vt:lpstr>Слайд 21</vt:lpstr>
      <vt:lpstr>Слайд 22</vt:lpstr>
      <vt:lpstr>Интернет – ресурсы </vt:lpstr>
    </vt:vector>
  </TitlesOfParts>
  <Company>MoBIL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Дар предвосхищения в искусстве и литературе Какие знания дает искусство</dc:title>
  <dc:creator>Admin</dc:creator>
  <cp:lastModifiedBy>User</cp:lastModifiedBy>
  <cp:revision>9</cp:revision>
  <dcterms:created xsi:type="dcterms:W3CDTF">2013-11-16T18:19:06Z</dcterms:created>
  <dcterms:modified xsi:type="dcterms:W3CDTF">2021-10-28T08:18:31Z</dcterms:modified>
</cp:coreProperties>
</file>