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6"/>
  </p:notesMasterIdLst>
  <p:sldIdLst>
    <p:sldId id="256" r:id="rId2"/>
    <p:sldId id="260" r:id="rId3"/>
    <p:sldId id="300" r:id="rId4"/>
    <p:sldId id="259" r:id="rId5"/>
    <p:sldId id="261" r:id="rId6"/>
    <p:sldId id="279" r:id="rId7"/>
    <p:sldId id="263" r:id="rId8"/>
    <p:sldId id="264" r:id="rId9"/>
    <p:sldId id="267" r:id="rId10"/>
    <p:sldId id="266" r:id="rId11"/>
    <p:sldId id="269" r:id="rId12"/>
    <p:sldId id="268" r:id="rId13"/>
    <p:sldId id="270" r:id="rId14"/>
    <p:sldId id="273" r:id="rId15"/>
    <p:sldId id="274" r:id="rId16"/>
    <p:sldId id="275" r:id="rId17"/>
    <p:sldId id="278" r:id="rId18"/>
    <p:sldId id="281" r:id="rId19"/>
    <p:sldId id="282" r:id="rId20"/>
    <p:sldId id="283" r:id="rId21"/>
    <p:sldId id="285" r:id="rId22"/>
    <p:sldId id="287" r:id="rId23"/>
    <p:sldId id="301" r:id="rId24"/>
    <p:sldId id="302" r:id="rId25"/>
    <p:sldId id="288" r:id="rId26"/>
    <p:sldId id="290" r:id="rId27"/>
    <p:sldId id="291" r:id="rId28"/>
    <p:sldId id="292" r:id="rId29"/>
    <p:sldId id="294" r:id="rId30"/>
    <p:sldId id="295" r:id="rId31"/>
    <p:sldId id="296" r:id="rId32"/>
    <p:sldId id="297" r:id="rId33"/>
    <p:sldId id="298" r:id="rId34"/>
    <p:sldId id="299" r:id="rId35"/>
  </p:sldIdLst>
  <p:sldSz cx="9144000" cy="6858000" type="screen4x3"/>
  <p:notesSz cx="6858000" cy="99456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84" autoAdjust="0"/>
    <p:restoredTop sz="94643" autoAdjust="0"/>
  </p:normalViewPr>
  <p:slideViewPr>
    <p:cSldViewPr>
      <p:cViewPr>
        <p:scale>
          <a:sx n="75" d="100"/>
          <a:sy n="75" d="100"/>
        </p:scale>
        <p:origin x="-1200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48E8FA-080C-4854-AA98-65AFEA1A23FE}" type="datetimeFigureOut">
              <a:rPr lang="ru-RU" smtClean="0"/>
              <a:t>12.10.2016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5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C2443-838C-469F-ADB0-CCEF8F503CD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5BDF8818-1556-4CF8-A5CA-7F49FFE96BF2}" type="slidenum">
              <a:rPr lang="ru-RU"/>
              <a:pPr/>
              <a:t>3</a:t>
            </a:fld>
            <a:endParaRPr lang="ru-RU"/>
          </a:p>
        </p:txBody>
      </p:sp>
      <p:sp>
        <p:nvSpPr>
          <p:cNvPr id="33795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942975" y="755650"/>
            <a:ext cx="4970463" cy="37290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3796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512" y="4724018"/>
            <a:ext cx="5486976" cy="4475928"/>
          </a:xfrm>
          <a:noFill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8B728686-BB61-443B-98F5-F9CC2C9598DE}" type="slidenum">
              <a:rPr lang="ru-RU"/>
              <a:pPr/>
              <a:t>23</a:t>
            </a:fld>
            <a:endParaRPr lang="ru-RU"/>
          </a:p>
        </p:txBody>
      </p:sp>
      <p:sp>
        <p:nvSpPr>
          <p:cNvPr id="38915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003786" y="756079"/>
            <a:ext cx="4848989" cy="372871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8916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512" y="4724018"/>
            <a:ext cx="5486976" cy="4475928"/>
          </a:xfrm>
          <a:noFill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22B10CD8-A783-4CEF-BACC-F2475D5EBACB}" type="slidenum">
              <a:rPr lang="ru-RU"/>
              <a:pPr/>
              <a:t>24</a:t>
            </a:fld>
            <a:endParaRPr lang="ru-RU"/>
          </a:p>
        </p:txBody>
      </p:sp>
      <p:sp>
        <p:nvSpPr>
          <p:cNvPr id="43011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942975" y="755650"/>
            <a:ext cx="4970463" cy="37290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3012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512" y="4724018"/>
            <a:ext cx="5486976" cy="4475928"/>
          </a:xfrm>
          <a:noFill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134C493-B31E-4680-B144-D1817C0CDAA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F3DAB-D66F-4680-97C6-C1A516DD8EB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DD06C5-7674-419B-92E6-229855315D0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7C08849-4272-4913-86FA-3AF3B64457F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D6B23EE-CA19-4E23-82EE-AECB170B2DC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13787E-5A6F-407E-BB49-F34EE3AF727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C5CF3-8293-45DD-BABD-1E101DE4788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E31EC5-4AD0-46B7-9FD5-A5754D05F28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2CDD80-8395-48DD-8912-1721B0447DF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9970E2-8778-4290-97D6-EBFB9935403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8548E-CAFC-48FF-8105-6B26553879E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F5C261-AEAA-4925-817E-D9ACDAF8F0E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1D20A5-ED26-4870-BD61-47B8337FB74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B3D170F9-BD98-428C-A089-9555F8841E9F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1412875"/>
            <a:ext cx="7416800" cy="4679950"/>
          </a:xfrm>
        </p:spPr>
        <p:txBody>
          <a:bodyPr/>
          <a:lstStyle/>
          <a:p>
            <a:r>
              <a:rPr lang="ru-RU" b="1" dirty="0"/>
              <a:t> </a:t>
            </a:r>
            <a:r>
              <a:rPr lang="ru-RU" sz="6000" i="1" dirty="0">
                <a:solidFill>
                  <a:schemeClr val="tx2">
                    <a:lumMod val="50000"/>
                  </a:schemeClr>
                </a:solidFill>
              </a:rPr>
              <a:t>Музыкально-театральные жанры (балет</a:t>
            </a:r>
            <a:r>
              <a:rPr lang="ru-RU" sz="6000" i="1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ru-RU" sz="6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  <a:p>
            <a:endParaRPr lang="ru-RU" b="1" dirty="0"/>
          </a:p>
          <a:p>
            <a:r>
              <a:rPr lang="ru-RU" sz="2800" b="1" dirty="0" smtClean="0"/>
              <a:t> 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/>
              <a:t>Дивертисмент (увеселение) – сюита танцевальных номеров</a:t>
            </a:r>
            <a:r>
              <a:rPr lang="ru-RU"/>
              <a:t>.</a:t>
            </a:r>
            <a:r>
              <a:rPr lang="en-US" sz="1600">
                <a:latin typeface="Arial" charset="0"/>
              </a:rPr>
              <a:t>							</a:t>
            </a:r>
            <a:r>
              <a:rPr lang="ru-RU" sz="1600">
                <a:latin typeface="Arial" charset="0"/>
              </a:rPr>
              <a:t> </a:t>
            </a:r>
          </a:p>
        </p:txBody>
      </p:sp>
      <p:pic>
        <p:nvPicPr>
          <p:cNvPr id="63131" name="Picture 1691" descr="ЩЕЛКУНЧИК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03350" y="1412875"/>
            <a:ext cx="6337300" cy="504031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sz="1800" dirty="0">
                <a:latin typeface="Arial" charset="0"/>
              </a:rPr>
              <a:t>  </a:t>
            </a:r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1547813" y="658813"/>
            <a:ext cx="6264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400" dirty="0"/>
              <a:t>      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Пантомима</a:t>
            </a:r>
            <a:r>
              <a:rPr lang="ru-RU" sz="2400" dirty="0"/>
              <a:t> - движение, жесты.</a:t>
            </a:r>
          </a:p>
        </p:txBody>
      </p:sp>
      <p:pic>
        <p:nvPicPr>
          <p:cNvPr id="30733" name="Picture 13" descr="ЖЕСТЫ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19250" y="2133600"/>
            <a:ext cx="6048375" cy="3887788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2492375"/>
            <a:ext cx="8229600" cy="1371600"/>
          </a:xfrm>
        </p:spPr>
        <p:txBody>
          <a:bodyPr/>
          <a:lstStyle/>
          <a:p>
            <a:r>
              <a:rPr lang="ru-RU">
                <a:solidFill>
                  <a:schemeClr val="hlink"/>
                </a:solidFill>
              </a:rPr>
              <a:t>Балет в России.</a:t>
            </a:r>
            <a:br>
              <a:rPr lang="ru-RU">
                <a:solidFill>
                  <a:schemeClr val="hlink"/>
                </a:solidFill>
              </a:rPr>
            </a:br>
            <a:r>
              <a:rPr lang="ru-RU"/>
              <a:t/>
            </a:r>
            <a:br>
              <a:rPr lang="ru-RU"/>
            </a:br>
            <a:r>
              <a:rPr lang="ru-RU"/>
              <a:t>Первый балет – 1673 год.</a:t>
            </a:r>
            <a:br>
              <a:rPr lang="ru-RU"/>
            </a:br>
            <a:r>
              <a:rPr lang="ru-RU"/>
              <a:t/>
            </a:r>
            <a:br>
              <a:rPr lang="ru-RU"/>
            </a:br>
            <a:r>
              <a:rPr lang="ru-RU"/>
              <a:t>Петербургская балетная</a:t>
            </a:r>
            <a:br>
              <a:rPr lang="ru-RU"/>
            </a:br>
            <a:r>
              <a:rPr lang="ru-RU"/>
              <a:t> школа – 1738 год.</a:t>
            </a:r>
            <a:br>
              <a:rPr lang="ru-RU"/>
            </a:br>
            <a:r>
              <a:rPr lang="ru-RU"/>
              <a:t/>
            </a:r>
            <a:br>
              <a:rPr lang="ru-RU"/>
            </a:br>
            <a:r>
              <a:rPr lang="ru-RU"/>
              <a:t>Рассвет балета – 19 – 20 века.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6" name="Rectangle 12"/>
          <p:cNvSpPr>
            <a:spLocks noGrp="1" noChangeArrowheads="1"/>
          </p:cNvSpPr>
          <p:nvPr>
            <p:ph type="title"/>
          </p:nvPr>
        </p:nvSpPr>
        <p:spPr>
          <a:xfrm>
            <a:off x="323850" y="5486400"/>
            <a:ext cx="8229600" cy="1371600"/>
          </a:xfrm>
        </p:spPr>
        <p:txBody>
          <a:bodyPr/>
          <a:lstStyle/>
          <a:p>
            <a:r>
              <a:rPr lang="ru-RU" sz="1800">
                <a:latin typeface="Arial" charset="0"/>
              </a:rPr>
              <a:t> </a:t>
            </a:r>
          </a:p>
        </p:txBody>
      </p:sp>
      <p:sp>
        <p:nvSpPr>
          <p:cNvPr id="31771" name="Rectangle 27"/>
          <p:cNvSpPr>
            <a:spLocks noChangeArrowheads="1"/>
          </p:cNvSpPr>
          <p:nvPr/>
        </p:nvSpPr>
        <p:spPr bwMode="auto">
          <a:xfrm>
            <a:off x="827088" y="2565400"/>
            <a:ext cx="7337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3600" dirty="0">
                <a:solidFill>
                  <a:schemeClr val="tx2">
                    <a:lumMod val="50000"/>
                  </a:schemeClr>
                </a:solidFill>
              </a:rPr>
              <a:t>Балеты известных композиторов.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>
                <a:latin typeface="Arial" charset="0"/>
              </a:rPr>
              <a:t>	</a:t>
            </a:r>
            <a:r>
              <a:rPr lang="ru-RU" sz="2400"/>
              <a:t>П.И.Чайковский «Спящая красавица»</a:t>
            </a:r>
            <a:r>
              <a:rPr lang="ru-RU"/>
              <a:t> </a:t>
            </a:r>
            <a:r>
              <a:rPr lang="en-US" sz="1800">
                <a:latin typeface="Arial" charset="0"/>
              </a:rPr>
              <a:t>					</a:t>
            </a:r>
            <a:endParaRPr lang="ru-RU" sz="1800">
              <a:latin typeface="Arial" charset="0"/>
            </a:endParaRPr>
          </a:p>
        </p:txBody>
      </p:sp>
      <p:pic>
        <p:nvPicPr>
          <p:cNvPr id="49737" name="Picture 1609" descr="СПЯЩАЯ КРАСАВИ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90750" y="2490788"/>
            <a:ext cx="4762500" cy="30956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58" name="Rectangle 150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8229600" cy="1371600"/>
          </a:xfrm>
        </p:spPr>
        <p:txBody>
          <a:bodyPr/>
          <a:lstStyle/>
          <a:p>
            <a:pPr algn="just"/>
            <a:r>
              <a:rPr lang="ru-RU"/>
              <a:t>             «Щелкунчик» </a:t>
            </a:r>
          </a:p>
        </p:txBody>
      </p:sp>
      <p:pic>
        <p:nvPicPr>
          <p:cNvPr id="43168" name="Picture 160" descr="ЩЕЛКУНЧИ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67050" y="1352550"/>
            <a:ext cx="3009900" cy="4152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/>
              <a:t>      «Лебединое озеро» </a:t>
            </a:r>
          </a:p>
        </p:txBody>
      </p:sp>
      <p:pic>
        <p:nvPicPr>
          <p:cNvPr id="44049" name="Picture 17" descr="ЛЕБЕДИНОЕ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14600" y="1981200"/>
            <a:ext cx="4114800" cy="41148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 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 typeface="Wingdings" charset="2"/>
              <a:buNone/>
            </a:pPr>
            <a:endParaRPr lang="ru-RU" sz="700"/>
          </a:p>
          <a:p>
            <a:pPr algn="ctr">
              <a:lnSpc>
                <a:spcPct val="80000"/>
              </a:lnSpc>
              <a:buFont typeface="Wingdings" charset="2"/>
              <a:buNone/>
            </a:pPr>
            <a:endParaRPr lang="ru-RU" sz="700"/>
          </a:p>
          <a:p>
            <a:pPr algn="ctr">
              <a:lnSpc>
                <a:spcPct val="80000"/>
              </a:lnSpc>
              <a:buFont typeface="Wingdings" charset="2"/>
              <a:buNone/>
            </a:pPr>
            <a:endParaRPr lang="ru-RU" sz="700"/>
          </a:p>
          <a:p>
            <a:pPr algn="ctr">
              <a:lnSpc>
                <a:spcPct val="80000"/>
              </a:lnSpc>
              <a:buFont typeface="Wingdings" charset="2"/>
              <a:buNone/>
            </a:pPr>
            <a:endParaRPr lang="ru-RU" sz="700"/>
          </a:p>
          <a:p>
            <a:pPr algn="ctr">
              <a:lnSpc>
                <a:spcPct val="80000"/>
              </a:lnSpc>
              <a:buFont typeface="Wingdings" charset="2"/>
              <a:buNone/>
            </a:pPr>
            <a:endParaRPr lang="ru-RU" sz="700"/>
          </a:p>
          <a:p>
            <a:pPr algn="ctr">
              <a:lnSpc>
                <a:spcPct val="80000"/>
              </a:lnSpc>
              <a:buFont typeface="Wingdings" charset="2"/>
              <a:buNone/>
            </a:pPr>
            <a:endParaRPr lang="ru-RU" sz="700"/>
          </a:p>
          <a:p>
            <a:pPr algn="ctr">
              <a:lnSpc>
                <a:spcPct val="80000"/>
              </a:lnSpc>
              <a:buFont typeface="Wingdings" charset="2"/>
              <a:buNone/>
            </a:pPr>
            <a:endParaRPr lang="ru-RU" sz="700"/>
          </a:p>
          <a:p>
            <a:pPr algn="ctr">
              <a:lnSpc>
                <a:spcPct val="80000"/>
              </a:lnSpc>
              <a:buFont typeface="Wingdings" charset="2"/>
              <a:buNone/>
            </a:pPr>
            <a:endParaRPr lang="ru-RU" sz="700"/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755650" y="333375"/>
            <a:ext cx="7272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65000"/>
              <a:buFont typeface="Wingdings" charset="2"/>
              <a:buNone/>
            </a:pPr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И.Ф.Стравинский</a:t>
            </a:r>
            <a:r>
              <a:rPr lang="ru-RU" sz="2400"/>
              <a:t> </a:t>
            </a:r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3859213" y="3276600"/>
            <a:ext cx="2333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/>
              <a:t> </a:t>
            </a:r>
          </a:p>
        </p:txBody>
      </p:sp>
      <p:sp>
        <p:nvSpPr>
          <p:cNvPr id="72710" name="Rectangle 6"/>
          <p:cNvSpPr>
            <a:spLocks noChangeArrowheads="1"/>
          </p:cNvSpPr>
          <p:nvPr/>
        </p:nvSpPr>
        <p:spPr bwMode="auto">
          <a:xfrm>
            <a:off x="4427538" y="404813"/>
            <a:ext cx="23161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/>
              <a:t>«Жар – птица»</a:t>
            </a:r>
          </a:p>
        </p:txBody>
      </p:sp>
      <p:pic>
        <p:nvPicPr>
          <p:cNvPr id="72720" name="Picture 16" descr="ЖАР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76375" y="1628775"/>
            <a:ext cx="6048375" cy="3887788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С.С Прокофьев «Золушка» </a:t>
            </a:r>
          </a:p>
        </p:txBody>
      </p:sp>
      <p:pic>
        <p:nvPicPr>
          <p:cNvPr id="95236" name="Picture 4" descr="ЗОЛУШКА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14600" y="1981200"/>
            <a:ext cx="4114800" cy="4114800"/>
          </a:xfrm>
          <a:noFill/>
          <a:ln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«Ромео и Джульетта»</a:t>
            </a:r>
          </a:p>
        </p:txBody>
      </p:sp>
      <p:pic>
        <p:nvPicPr>
          <p:cNvPr id="97284" name="Picture 4" descr="РОМЕО И ДЖУЛЬЕТА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987675" y="1628775"/>
            <a:ext cx="3816350" cy="5040313"/>
          </a:xfrm>
          <a:noFill/>
          <a:ln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6337300"/>
          </a:xfrm>
        </p:spPr>
        <p:txBody>
          <a:bodyPr/>
          <a:lstStyle/>
          <a:p>
            <a:endParaRPr lang="ru-RU" sz="1800" b="1" dirty="0" smtClean="0">
              <a:latin typeface="Arial" charset="0"/>
            </a:endParaRPr>
          </a:p>
          <a:p>
            <a:r>
              <a:rPr lang="ru-RU" sz="1800" b="1" dirty="0" smtClean="0">
                <a:latin typeface="Arial" charset="0"/>
              </a:rPr>
              <a:t>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Балет</a:t>
            </a:r>
            <a:r>
              <a:rPr lang="ru-RU" b="1" dirty="0">
                <a:solidFill>
                  <a:srgbClr val="FFCCFF"/>
                </a:solidFill>
              </a:rPr>
              <a:t> – музыкальный спектакль, где основным выразительным средством служит танец.</a:t>
            </a:r>
          </a:p>
          <a:p>
            <a:endParaRPr lang="ru-RU" b="1" dirty="0">
              <a:solidFill>
                <a:srgbClr val="FFCCFF"/>
              </a:solidFill>
            </a:endParaRPr>
          </a:p>
          <a:p>
            <a:pPr>
              <a:buFont typeface="Wingdings" charset="2"/>
              <a:buNone/>
            </a:pPr>
            <a:r>
              <a:rPr lang="ru-RU" sz="2400" b="1" dirty="0"/>
              <a:t>              </a:t>
            </a:r>
            <a:r>
              <a:rPr lang="ru-RU" sz="2400" b="1" dirty="0" smtClean="0"/>
              <a:t>     </a:t>
            </a:r>
          </a:p>
          <a:p>
            <a:pPr>
              <a:buFont typeface="Wingdings" charset="2"/>
              <a:buNone/>
            </a:pPr>
            <a:endParaRPr lang="ru-RU" sz="2400" b="1" i="1" dirty="0"/>
          </a:p>
          <a:p>
            <a:pPr>
              <a:buFont typeface="Wingdings" charset="2"/>
              <a:buNone/>
            </a:pPr>
            <a:endParaRPr lang="ru-RU" sz="2400" b="1" i="1" dirty="0" smtClean="0"/>
          </a:p>
          <a:p>
            <a:pPr>
              <a:buFont typeface="Wingdings" charset="2"/>
              <a:buNone/>
            </a:pPr>
            <a:r>
              <a:rPr lang="ru-RU" sz="2400" b="1" i="1" dirty="0" smtClean="0"/>
              <a:t>Историческая </a:t>
            </a:r>
            <a:r>
              <a:rPr lang="ru-RU" sz="2400" b="1" i="1" dirty="0"/>
              <a:t>справка.</a:t>
            </a:r>
          </a:p>
          <a:p>
            <a:r>
              <a:rPr lang="ru-RU" sz="2400" b="1" dirty="0"/>
              <a:t>Балет возник в эпоху Возрождения в Италии в 16 веке.</a:t>
            </a:r>
          </a:p>
          <a:p>
            <a:r>
              <a:rPr lang="ru-RU" sz="2400" b="1" dirty="0"/>
              <a:t>Различные празднества, маскарады – способствовали становлению этого жанра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«Иван Грозный»</a:t>
            </a:r>
          </a:p>
        </p:txBody>
      </p:sp>
      <p:pic>
        <p:nvPicPr>
          <p:cNvPr id="99332" name="Picture 4" descr="ИВАН ГРОЗНЫЙ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27088" y="2349500"/>
            <a:ext cx="3313112" cy="2384425"/>
          </a:xfrm>
          <a:noFill/>
          <a:ln/>
        </p:spPr>
      </p:pic>
      <p:pic>
        <p:nvPicPr>
          <p:cNvPr id="99334" name="Picture 6" descr="ИВАН ГРОЗНЫЙ 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148263" y="2349500"/>
            <a:ext cx="3240087" cy="2397125"/>
          </a:xfrm>
          <a:noFill/>
          <a:ln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 Р.К.Щедрин «Анна Каренина» </a:t>
            </a:r>
          </a:p>
        </p:txBody>
      </p:sp>
      <p:pic>
        <p:nvPicPr>
          <p:cNvPr id="104452" name="Picture 4" descr="АННА КАРЕНИНА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987675" y="1773238"/>
            <a:ext cx="3240088" cy="4032250"/>
          </a:xfrm>
          <a:noFill/>
          <a:ln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 «Конек - горбунок» </a:t>
            </a:r>
          </a:p>
        </p:txBody>
      </p:sp>
      <p:pic>
        <p:nvPicPr>
          <p:cNvPr id="108548" name="Picture 4" descr="ГОРБУНОК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66988" y="1981200"/>
            <a:ext cx="4008437" cy="4114800"/>
          </a:xfrm>
          <a:noFill/>
          <a:ln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ru-RU" dirty="0" smtClean="0">
                <a:latin typeface="Times New Roman" pitchFamily="16" charset="0"/>
                <a:cs typeface="Times New Roman" pitchFamily="16" charset="0"/>
              </a:rPr>
              <a:t>Борис Иванович Тищенко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idx="1"/>
          </p:nvPr>
        </p:nvSpPr>
        <p:spPr>
          <a:xfrm>
            <a:off x="424801" y="1515040"/>
            <a:ext cx="8228160" cy="770481"/>
          </a:xfrm>
        </p:spPr>
        <p:txBody>
          <a:bodyPr/>
          <a:lstStyle/>
          <a:p>
            <a:pPr marL="391686" indent="-293764" algn="ctr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ru-RU" dirty="0" smtClean="0">
                <a:latin typeface="Times New Roman" pitchFamily="16" charset="0"/>
                <a:cs typeface="Times New Roman" pitchFamily="16" charset="0"/>
              </a:rPr>
              <a:t>(1939 — 2010)</a:t>
            </a:r>
          </a:p>
        </p:txBody>
      </p:sp>
      <p:pic>
        <p:nvPicPr>
          <p:cNvPr id="1741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0241" y="2285521"/>
            <a:ext cx="4344480" cy="39186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5061601" y="1960047"/>
            <a:ext cx="3591360" cy="149919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ru-RU" sz="40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Балет «Ярославна»</a:t>
            </a:r>
          </a:p>
        </p:txBody>
      </p:sp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4898880" y="3755915"/>
            <a:ext cx="4127040" cy="220487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67221" rIns="81639" bIns="40820"/>
          <a:lstStyle/>
          <a:p>
            <a:pPr algn="ctr">
              <a:spcBef>
                <a:spcPts val="1089"/>
              </a:spcBef>
              <a:spcAft>
                <a:spcPts val="907"/>
              </a:spcAft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ru-RU" sz="30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(«Хореографические размышления в трех действиях по мотивам «Слова о полку Игореве»)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idx="1"/>
          </p:nvPr>
        </p:nvSpPr>
        <p:spPr>
          <a:xfrm>
            <a:off x="424801" y="241946"/>
            <a:ext cx="8228160" cy="4526396"/>
          </a:xfrm>
        </p:spPr>
        <p:txBody>
          <a:bodyPr anchor="t"/>
          <a:lstStyle/>
          <a:p>
            <a:pPr marL="311045" indent="-311045">
              <a:spcAft>
                <a:spcPts val="1293"/>
              </a:spcAft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Образ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Ярославны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это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символ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Родины-матери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святой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веры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любви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самоотверженности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верности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.  </a:t>
            </a:r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2132856"/>
            <a:ext cx="6860001" cy="42441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36838"/>
            <a:ext cx="8229600" cy="1392237"/>
          </a:xfrm>
        </p:spPr>
        <p:txBody>
          <a:bodyPr/>
          <a:lstStyle/>
          <a:p>
            <a:r>
              <a:rPr lang="ru-RU" sz="4000">
                <a:solidFill>
                  <a:srgbClr val="FFCCFF"/>
                </a:solidFill>
              </a:rPr>
              <a:t> Выдающиеся мастера балетного искусства России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Анна Павлова </a:t>
            </a:r>
          </a:p>
        </p:txBody>
      </p:sp>
      <p:pic>
        <p:nvPicPr>
          <p:cNvPr id="113668" name="Picture 4" descr="ПАВЛОВА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987675" y="1989138"/>
            <a:ext cx="3024188" cy="4319587"/>
          </a:xfrm>
          <a:noFill/>
          <a:ln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Галина Уланова </a:t>
            </a:r>
          </a:p>
        </p:txBody>
      </p:sp>
      <p:pic>
        <p:nvPicPr>
          <p:cNvPr id="115716" name="Picture 4" descr="Ulanov_1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987675" y="2060575"/>
            <a:ext cx="3455988" cy="4176713"/>
          </a:xfrm>
          <a:noFill/>
          <a:ln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Майя Плисецкая </a:t>
            </a:r>
          </a:p>
        </p:txBody>
      </p:sp>
      <p:pic>
        <p:nvPicPr>
          <p:cNvPr id="117764" name="Picture 4" descr="ПЛЕСЕЦКАЯ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89213" y="1981200"/>
            <a:ext cx="3963987" cy="4114800"/>
          </a:xfrm>
          <a:noFill/>
          <a:ln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Игорь Моисеев      </a:t>
            </a:r>
          </a:p>
        </p:txBody>
      </p:sp>
      <p:pic>
        <p:nvPicPr>
          <p:cNvPr id="121860" name="Picture 4" descr="И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114675" y="1981200"/>
            <a:ext cx="2914650" cy="4114800"/>
          </a:xfrm>
          <a:noFill/>
          <a:ln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-4321"/>
            <a:ext cx="8228160" cy="1700819"/>
          </a:xfrm>
        </p:spPr>
        <p:txBody>
          <a:bodyPr tIns="35203">
            <a:normAutofit fontScale="9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6" charset="0"/>
                <a:cs typeface="Times New Roman" pitchFamily="16" charset="0"/>
              </a:rPr>
              <a:t>По тематике балеты бывают разные: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6" charset="0"/>
                <a:cs typeface="Times New Roman" pitchFamily="16" charset="0"/>
              </a:rPr>
            </a:br>
            <a:endParaRPr lang="ru-RU" dirty="0" smtClean="0">
              <a:solidFill>
                <a:schemeClr val="tx2">
                  <a:lumMod val="50000"/>
                </a:schemeClr>
              </a:solidFill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idx="1"/>
          </p:nvPr>
        </p:nvSpPr>
        <p:spPr>
          <a:xfrm>
            <a:off x="456481" y="1604329"/>
            <a:ext cx="8228160" cy="4526396"/>
          </a:xfrm>
        </p:spPr>
        <p:txBody>
          <a:bodyPr/>
          <a:lstStyle/>
          <a:p>
            <a:pPr marL="391686" indent="-293764" algn="ctr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ru-RU" dirty="0" smtClean="0">
                <a:latin typeface="Times New Roman" pitchFamily="16" charset="0"/>
                <a:cs typeface="Times New Roman" pitchFamily="16" charset="0"/>
              </a:rPr>
              <a:t>Лирические,</a:t>
            </a:r>
          </a:p>
          <a:p>
            <a:pPr marL="391686" indent="-293764" algn="ctr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ru-RU" dirty="0" smtClean="0">
                <a:latin typeface="Times New Roman" pitchFamily="16" charset="0"/>
                <a:cs typeface="Times New Roman" pitchFamily="16" charset="0"/>
              </a:rPr>
              <a:t>Эпические</a:t>
            </a:r>
          </a:p>
          <a:p>
            <a:pPr marL="391686" indent="-293764" algn="ctr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ru-RU" dirty="0" smtClean="0">
                <a:latin typeface="Times New Roman" pitchFamily="16" charset="0"/>
                <a:cs typeface="Times New Roman" pitchFamily="16" charset="0"/>
              </a:rPr>
              <a:t>Драматические</a:t>
            </a:r>
          </a:p>
          <a:p>
            <a:pPr marL="391686" indent="-293764" algn="ctr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ru-RU" dirty="0" smtClean="0">
                <a:latin typeface="Times New Roman" pitchFamily="16" charset="0"/>
                <a:cs typeface="Times New Roman" pitchFamily="16" charset="0"/>
              </a:rPr>
              <a:t>Лирико-драматические</a:t>
            </a:r>
          </a:p>
          <a:p>
            <a:pPr marL="391686" indent="-293764" algn="ctr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ru-RU" dirty="0" smtClean="0">
                <a:latin typeface="Times New Roman" pitchFamily="16" charset="0"/>
                <a:cs typeface="Times New Roman" pitchFamily="16" charset="0"/>
              </a:rPr>
              <a:t>Эпико-драматические</a:t>
            </a:r>
          </a:p>
          <a:p>
            <a:pPr marL="391686" indent="-293764" algn="ctr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ru-RU" dirty="0" smtClean="0">
                <a:latin typeface="Times New Roman" pitchFamily="16" charset="0"/>
                <a:cs typeface="Times New Roman" pitchFamily="16" charset="0"/>
              </a:rPr>
              <a:t>Балет-поэма</a:t>
            </a:r>
          </a:p>
          <a:p>
            <a:pPr marL="391686" indent="-293764" algn="ctr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ru-RU" dirty="0" smtClean="0">
                <a:latin typeface="Times New Roman" pitchFamily="16" charset="0"/>
                <a:cs typeface="Times New Roman" pitchFamily="16" charset="0"/>
              </a:rPr>
              <a:t>Балет-сказка</a:t>
            </a:r>
          </a:p>
          <a:p>
            <a:pPr marL="391686" indent="-293764" algn="ctr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ru-RU" dirty="0" smtClean="0">
                <a:latin typeface="Times New Roman" pitchFamily="16" charset="0"/>
                <a:cs typeface="Times New Roman" pitchFamily="16" charset="0"/>
              </a:rPr>
              <a:t>Опера-балет.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Владимир Васильев </a:t>
            </a:r>
          </a:p>
        </p:txBody>
      </p:sp>
      <p:pic>
        <p:nvPicPr>
          <p:cNvPr id="123908" name="Picture 4" descr="ВАСИЛЬЕВ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86125" y="1981200"/>
            <a:ext cx="2571750" cy="4114800"/>
          </a:xfrm>
          <a:noFill/>
          <a:ln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Людмила Семеняка </a:t>
            </a:r>
          </a:p>
        </p:txBody>
      </p:sp>
      <p:pic>
        <p:nvPicPr>
          <p:cNvPr id="125956" name="Picture 4" descr="СЕМЕНЯКА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06663" y="1981200"/>
            <a:ext cx="4129087" cy="4114800"/>
          </a:xfrm>
          <a:noFill/>
          <a:ln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Екатерина Максимова </a:t>
            </a:r>
          </a:p>
        </p:txBody>
      </p:sp>
      <p:pic>
        <p:nvPicPr>
          <p:cNvPr id="128004" name="Picture 4" descr="МАКСИМОВА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143250" y="2119313"/>
            <a:ext cx="2857500" cy="3838575"/>
          </a:xfrm>
          <a:noFill/>
          <a:ln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Анастасия Волочкова   </a:t>
            </a:r>
          </a:p>
        </p:txBody>
      </p:sp>
      <p:pic>
        <p:nvPicPr>
          <p:cNvPr id="130052" name="Picture 4" descr="ВОЛОЧКОВА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43213" y="1916113"/>
            <a:ext cx="3457575" cy="4176712"/>
          </a:xfrm>
          <a:noFill/>
          <a:ln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420938"/>
            <a:ext cx="8229600" cy="1371600"/>
          </a:xfrm>
        </p:spPr>
        <p:txBody>
          <a:bodyPr/>
          <a:lstStyle/>
          <a:p>
            <a:r>
              <a:rPr lang="ru-RU">
                <a:solidFill>
                  <a:schemeClr val="hlink"/>
                </a:solidFill>
              </a:rPr>
              <a:t>Благодарю за просмотр 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5"/>
          <p:cNvSpPr>
            <a:spLocks noGrp="1" noChangeArrowheads="1"/>
          </p:cNvSpPr>
          <p:nvPr>
            <p:ph type="title"/>
          </p:nvPr>
        </p:nvSpPr>
        <p:spPr>
          <a:xfrm>
            <a:off x="539750" y="1628775"/>
            <a:ext cx="287338" cy="76200"/>
          </a:xfrm>
        </p:spPr>
        <p:txBody>
          <a:bodyPr/>
          <a:lstStyle/>
          <a:p>
            <a:r>
              <a:rPr lang="ru-RU" sz="4000"/>
              <a:t>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just">
              <a:buFont typeface="Wingdings" charset="2"/>
              <a:buNone/>
            </a:pPr>
            <a:r>
              <a:rPr lang="ru-RU" sz="1800" b="1"/>
              <a:t> </a:t>
            </a:r>
            <a:endParaRPr lang="ru-RU" sz="1800"/>
          </a:p>
        </p:txBody>
      </p:sp>
      <p:pic>
        <p:nvPicPr>
          <p:cNvPr id="12292" name="Picture 4" descr="№20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0825" y="476250"/>
            <a:ext cx="8642350" cy="583247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xfrm>
            <a:off x="467544" y="764704"/>
            <a:ext cx="8229600" cy="1371600"/>
          </a:xfrm>
        </p:spPr>
        <p:txBody>
          <a:bodyPr/>
          <a:lstStyle/>
          <a:p>
            <a:r>
              <a:rPr lang="ru-RU" sz="3600" dirty="0">
                <a:solidFill>
                  <a:schemeClr val="hlink"/>
                </a:solidFill>
              </a:rPr>
              <a:t>Хореографический язык балета.</a:t>
            </a:r>
            <a:r>
              <a:rPr lang="ru-RU" sz="3600" dirty="0">
                <a:solidFill>
                  <a:schemeClr val="hlink"/>
                </a:solidFill>
                <a:latin typeface="Arial" charset="0"/>
              </a:rPr>
              <a:t>	</a:t>
            </a:r>
            <a:br>
              <a:rPr lang="ru-RU" sz="3600" dirty="0">
                <a:solidFill>
                  <a:schemeClr val="hlink"/>
                </a:solidFill>
                <a:latin typeface="Arial" charset="0"/>
              </a:rPr>
            </a:br>
            <a:r>
              <a:rPr lang="ru-RU" sz="3600" dirty="0">
                <a:solidFill>
                  <a:schemeClr val="hlink"/>
                </a:solidFill>
                <a:latin typeface="Arial" charset="0"/>
              </a:rPr>
              <a:t/>
            </a:r>
            <a:br>
              <a:rPr lang="ru-RU" sz="3600" dirty="0">
                <a:solidFill>
                  <a:schemeClr val="hlink"/>
                </a:solidFill>
                <a:latin typeface="Arial" charset="0"/>
              </a:rPr>
            </a:br>
            <a:r>
              <a:rPr lang="ru-RU" sz="3600" dirty="0">
                <a:latin typeface="Arial" charset="0"/>
              </a:rPr>
              <a:t>	</a:t>
            </a:r>
            <a:r>
              <a:rPr lang="ru-RU" sz="2000" dirty="0">
                <a:latin typeface="Arial" charset="0"/>
              </a:rPr>
              <a:t>     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Классический танец </a:t>
            </a:r>
            <a:r>
              <a:rPr lang="ru-RU" sz="2000" dirty="0">
                <a:solidFill>
                  <a:srgbClr val="FFCCFF"/>
                </a:solidFill>
              </a:rPr>
              <a:t>– выражает характер героев</a:t>
            </a:r>
            <a:r>
              <a:rPr lang="ru-RU" sz="2000" dirty="0">
                <a:latin typeface="Arial" charset="0"/>
              </a:rPr>
              <a:t>	</a:t>
            </a:r>
            <a:r>
              <a:rPr lang="ru-RU" sz="2800" dirty="0">
                <a:latin typeface="Arial" charset="0"/>
              </a:rPr>
              <a:t>	 </a:t>
            </a:r>
            <a:br>
              <a:rPr lang="ru-RU" sz="2800" dirty="0">
                <a:latin typeface="Arial" charset="0"/>
              </a:rPr>
            </a:br>
            <a:r>
              <a:rPr lang="ru-RU" sz="2800" dirty="0">
                <a:latin typeface="Arial" charset="0"/>
              </a:rPr>
              <a:t> </a:t>
            </a:r>
          </a:p>
        </p:txBody>
      </p:sp>
      <p:pic>
        <p:nvPicPr>
          <p:cNvPr id="77976" name="Picture 1176" descr="1 А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28788" y="1981200"/>
            <a:ext cx="5686425" cy="41148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40" name="Rectangle 12"/>
          <p:cNvSpPr>
            <a:spLocks noChangeArrowheads="1"/>
          </p:cNvSpPr>
          <p:nvPr/>
        </p:nvSpPr>
        <p:spPr bwMode="auto">
          <a:xfrm>
            <a:off x="1476375" y="749300"/>
            <a:ext cx="6838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1600" dirty="0">
                <a:solidFill>
                  <a:schemeClr val="tx2">
                    <a:lumMod val="50000"/>
                  </a:schemeClr>
                </a:solidFill>
              </a:rPr>
              <a:t>Характерный танец </a:t>
            </a:r>
            <a:r>
              <a:rPr lang="ru-RU" sz="1600" dirty="0"/>
              <a:t>– создает образ через музыку, костюм, движения</a:t>
            </a:r>
            <a:r>
              <a:rPr lang="ru-RU" dirty="0"/>
              <a:t>.</a:t>
            </a:r>
          </a:p>
        </p:txBody>
      </p:sp>
      <p:pic>
        <p:nvPicPr>
          <p:cNvPr id="73742" name="Picture 14" descr="ЗОЛУШКА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14600" y="1981200"/>
            <a:ext cx="4114800" cy="4114800"/>
          </a:xfrm>
          <a:noFill/>
          <a:ln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>
                <a:solidFill>
                  <a:schemeClr val="tx2">
                    <a:lumMod val="50000"/>
                  </a:schemeClr>
                </a:solidFill>
              </a:rPr>
              <a:t>Вариации</a:t>
            </a:r>
            <a:r>
              <a:rPr lang="ru-RU" sz="3200" dirty="0"/>
              <a:t> – сольные танцы.</a:t>
            </a:r>
          </a:p>
        </p:txBody>
      </p:sp>
      <p:pic>
        <p:nvPicPr>
          <p:cNvPr id="18473" name="Picture 41" descr="БАЛ8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09700" y="2616200"/>
            <a:ext cx="2133600" cy="2844800"/>
          </a:xfrm>
          <a:noFill/>
          <a:ln/>
        </p:spPr>
      </p:pic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468313" y="1989138"/>
            <a:ext cx="4038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charset="2"/>
              <a:buChar char="n"/>
            </a:pPr>
            <a:endParaRPr lang="ru-RU" sz="240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1845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845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8456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8460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8462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8475" name="Picture 43" descr="СОЛО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932363" y="2636838"/>
            <a:ext cx="2154237" cy="28797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Arial" charset="0"/>
              </a:rPr>
              <a:t>	</a:t>
            </a:r>
            <a:r>
              <a:rPr lang="ru-RU" sz="3200" dirty="0">
                <a:solidFill>
                  <a:schemeClr val="tx2">
                    <a:lumMod val="50000"/>
                  </a:schemeClr>
                </a:solidFill>
              </a:rPr>
              <a:t>Па-де-де</a:t>
            </a:r>
            <a:r>
              <a:rPr lang="ru-RU" sz="3200" dirty="0"/>
              <a:t> – дуэт главных лиц.</a:t>
            </a:r>
            <a:r>
              <a:rPr lang="en-US" sz="3200" dirty="0">
                <a:latin typeface="Arial" charset="0"/>
              </a:rPr>
              <a:t>	</a:t>
            </a:r>
            <a:r>
              <a:rPr lang="en-US" sz="1800" dirty="0">
                <a:latin typeface="Arial" charset="0"/>
              </a:rPr>
              <a:t>				</a:t>
            </a:r>
            <a:r>
              <a:rPr lang="ru-RU" sz="1800" dirty="0">
                <a:latin typeface="Arial" charset="0"/>
              </a:rPr>
              <a:t> </a:t>
            </a:r>
          </a:p>
        </p:txBody>
      </p:sp>
      <p:pic>
        <p:nvPicPr>
          <p:cNvPr id="21053" name="Picture 573" descr="жар-птица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68538" y="1557338"/>
            <a:ext cx="4175125" cy="4751387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/>
              <a:t>Кордебалет – массовые танцы.</a:t>
            </a:r>
          </a:p>
        </p:txBody>
      </p:sp>
      <p:pic>
        <p:nvPicPr>
          <p:cNvPr id="26643" name="Picture 19" descr="БАЛЕТ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4213" y="2708275"/>
            <a:ext cx="3671887" cy="2665413"/>
          </a:xfrm>
          <a:noFill/>
          <a:ln/>
        </p:spPr>
      </p:pic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6645" name="Picture 21" descr="БАЛ1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889500" y="2705100"/>
            <a:ext cx="3556000" cy="26670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747</TotalTime>
  <Words>229</Words>
  <Application>Microsoft Office PowerPoint</Application>
  <PresentationFormat>Экран (4:3)</PresentationFormat>
  <Paragraphs>70</Paragraphs>
  <Slides>34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Текстура</vt:lpstr>
      <vt:lpstr>Слайд 1</vt:lpstr>
      <vt:lpstr>Слайд 2</vt:lpstr>
      <vt:lpstr>По тематике балеты бывают разные: </vt:lpstr>
      <vt:lpstr> </vt:lpstr>
      <vt:lpstr>Хореографический язык балета.          Классический танец – выражает характер героев     </vt:lpstr>
      <vt:lpstr>Слайд 6</vt:lpstr>
      <vt:lpstr>Вариации – сольные танцы.</vt:lpstr>
      <vt:lpstr> Па-де-де – дуэт главных лиц.      </vt:lpstr>
      <vt:lpstr>Кордебалет – массовые танцы.</vt:lpstr>
      <vt:lpstr>Дивертисмент (увеселение) – сюита танцевальных номеров.        </vt:lpstr>
      <vt:lpstr>  </vt:lpstr>
      <vt:lpstr>Балет в России.  Первый балет – 1673 год.  Петербургская балетная  школа – 1738 год.  Рассвет балета – 19 – 20 века.</vt:lpstr>
      <vt:lpstr> </vt:lpstr>
      <vt:lpstr> П.И.Чайковский «Спящая красавица»      </vt:lpstr>
      <vt:lpstr>             «Щелкунчик» </vt:lpstr>
      <vt:lpstr>      «Лебединое озеро» </vt:lpstr>
      <vt:lpstr> </vt:lpstr>
      <vt:lpstr>С.С Прокофьев «Золушка» </vt:lpstr>
      <vt:lpstr>«Ромео и Джульетта»</vt:lpstr>
      <vt:lpstr>«Иван Грозный»</vt:lpstr>
      <vt:lpstr> Р.К.Щедрин «Анна Каренина» </vt:lpstr>
      <vt:lpstr> «Конек - горбунок» </vt:lpstr>
      <vt:lpstr>Борис Иванович Тищенко</vt:lpstr>
      <vt:lpstr>Слайд 24</vt:lpstr>
      <vt:lpstr> Выдающиеся мастера балетного искусства России</vt:lpstr>
      <vt:lpstr>Анна Павлова </vt:lpstr>
      <vt:lpstr>Галина Уланова </vt:lpstr>
      <vt:lpstr>Майя Плисецкая </vt:lpstr>
      <vt:lpstr>Игорь Моисеев      </vt:lpstr>
      <vt:lpstr>Владимир Васильев </vt:lpstr>
      <vt:lpstr>Людмила Семеняка </vt:lpstr>
      <vt:lpstr>Екатерина Максимова </vt:lpstr>
      <vt:lpstr>Анастасия Волочкова   </vt:lpstr>
      <vt:lpstr>Благодарю за просмотр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TOSHIBA</dc:creator>
  <cp:lastModifiedBy>Admin</cp:lastModifiedBy>
  <cp:revision>84</cp:revision>
  <dcterms:created xsi:type="dcterms:W3CDTF">2007-04-06T08:28:19Z</dcterms:created>
  <dcterms:modified xsi:type="dcterms:W3CDTF">2016-10-12T17:06:50Z</dcterms:modified>
</cp:coreProperties>
</file>