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57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F37"/>
    <a:srgbClr val="008E69"/>
    <a:srgbClr val="0048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63DD-37C8-41D2-A48E-009C079FA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0AA0-3B4A-4F13-B71B-C1A25E8AB8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5656-C980-4E69-8038-25FCEB4CA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B511-4E01-403D-B2F5-9683AEE6C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28D58-B324-4EB6-A5B6-5FE83B7718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0FFB-1BD6-4E92-918F-7F9F7DC37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EBE3-94AF-422D-8682-E421A7EE7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AFAA-1E29-4DFE-B47A-131B58011F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89E27-9AC8-4D12-A8CA-DCA2E0678D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A231-64AA-4262-8164-C683084785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5D1A5-0D75-4C94-9545-CC5F4A1091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6198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i="1">
                <a:solidFill>
                  <a:srgbClr val="6B9F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Корина Илона Викторовна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5876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28FDED-DAD2-44A8-9902-2DE66037EC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rgbClr val="004835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i="1">
          <a:solidFill>
            <a:srgbClr val="00483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i="1">
          <a:solidFill>
            <a:srgbClr val="004835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i="1">
          <a:solidFill>
            <a:srgbClr val="004835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rgbClr val="004835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rgbClr val="00483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rgbClr val="00483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rgbClr val="00483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rgbClr val="00483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rgbClr val="004835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So_vyunom_ya_hozhu_-_russkaya_narodnaya_pesnya_kanon_(iPlayer.fm).mp3" TargetMode="External"/><Relationship Id="rId1" Type="http://schemas.openxmlformats.org/officeDocument/2006/relationships/audio" Target="file:///C:\Users\&#1048;&#1083;&#1086;&#1085;&#1072;\Desktop\&#1084;&#1086;&#1080;%20&#1076;&#1086;&#1082;&#1091;&#1084;&#1077;&#1085;&#1090;&#1099;\&#1087;&#1088;&#1077;&#1079;&#1077;&#1085;&#1090;&#1072;&#1094;&#1080;&#1080;%20&#1084;&#1091;&#1079;&#1099;&#1082;&#1072;\4%20&#1082;&#1083;&#1072;&#1089;&#1089;\4.1.3.%20&#1090;&#1099;%20&#1086;&#1090;&#1082;&#1091;&#1076;&#1072;,%20&#1088;&#1091;&#1089;&#1089;&#1082;&#1072;&#1103;\Hor-PDO-pod-rukovodstvom-Anastasii-Sharonovoy-2005-So-v_yunom-ya-hozhu-rnp(muzofon.co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&#1089;&#1086;&#1083;&#1076;&#1072;&#1090;&#1089;&#1082;&#1072;&#1103;.mp3" TargetMode="External"/><Relationship Id="rId7" Type="http://schemas.openxmlformats.org/officeDocument/2006/relationships/image" Target="../media/image7.jpeg"/><Relationship Id="rId2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&#1093;&#1086;&#1088;&#1086;&#1074;&#1086;&#1076;&#1085;&#1072;&#1103;.mp3" TargetMode="External"/><Relationship Id="rId1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&#1082;&#1086;&#1083;&#1099;&#1073;&#1077;&#1083;&#1100;&#1085;&#1072;&#1103;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&#1080;&#1075;&#1088;&#1086;&#1074;&#1072;&#1103;.mp3" TargetMode="External"/><Relationship Id="rId7" Type="http://schemas.openxmlformats.org/officeDocument/2006/relationships/image" Target="../media/image14.jpeg"/><Relationship Id="rId2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&#1083;&#1080;&#1088;&#1080;&#1095;&#1077;&#1089;&#1082;&#1072;&#1103;.mp3" TargetMode="External"/><Relationship Id="rId1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&#1090;&#1088;&#1091;&#1076;&#1086;&#1074;&#1072;&#1103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User\Desktop\&#1076;&#1083;&#1103;%20&#1072;&#1090;&#1077;&#1089;&#1090;&#1072;&#1094;&#1080;&#1080;\&#1050;&#1086;&#1085;&#1089;&#1087;&#1077;&#1082;&#1090;%20&#1091;&#1088;&#1086;&#1082;&#1072;%20&#1080;%20&#1076;&#1080;&#1076;&#1072;&#1082;&#1090;&#1080;&#1095;&#1077;&#1089;&#1082;&#1080;&#1081;%20&#1084;&#1072;&#1090;&#1077;&#1088;&#1080;&#1072;&#1083;\4%20&#1082;&#1083;&#1072;&#1089;&#1089;%203%20&#1091;&#1088;&#1086;&#1082;\-_Tonkaya_ryabina_(iPlayer.fm).mp3" TargetMode="External"/><Relationship Id="rId1" Type="http://schemas.openxmlformats.org/officeDocument/2006/relationships/audio" Target="file:///C:\Users\&#1048;&#1083;&#1086;&#1085;&#1072;\Desktop\&#1084;&#1086;&#1080;%20&#1076;&#1086;&#1082;&#1091;&#1084;&#1077;&#1085;&#1090;&#1099;\&#1087;&#1088;&#1077;&#1079;&#1077;&#1085;&#1090;&#1072;&#1094;&#1080;&#1080;%20&#1084;&#1091;&#1079;&#1099;&#1082;&#1072;\4%20&#1082;&#1083;&#1072;&#1089;&#1089;\4.1.3.%20&#1090;&#1099;%20&#1086;&#1090;&#1082;&#1091;&#1076;&#1072;,%20&#1088;&#1091;&#1089;&#1089;&#1082;&#1072;&#1103;\1-Tonkaya-ryabina-gitara(muzofon.com)%20(1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571480"/>
            <a:ext cx="7772400" cy="1470025"/>
          </a:xfrm>
        </p:spPr>
        <p:txBody>
          <a:bodyPr/>
          <a:lstStyle/>
          <a:p>
            <a:r>
              <a:rPr lang="ru-RU" dirty="0"/>
              <a:t>Ты откуда, русская, зародилась, музыка?</a:t>
            </a:r>
          </a:p>
        </p:txBody>
      </p:sp>
      <p:pic>
        <p:nvPicPr>
          <p:cNvPr id="2053" name="Picture 5" descr="2758140-aa3f85b8225db0cb1372a3e9cabba9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4857752" cy="36433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42" y="4572008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Учитель музыки </a:t>
            </a:r>
          </a:p>
          <a:p>
            <a:pPr algn="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Рыкушина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Е. С.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«Со вьюном»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Народная песня или композиторская?</a:t>
            </a:r>
          </a:p>
          <a:p>
            <a:r>
              <a:rPr lang="ru-RU"/>
              <a:t>Что в старину делали под эту песню?</a:t>
            </a:r>
          </a:p>
        </p:txBody>
      </p:sp>
      <p:pic>
        <p:nvPicPr>
          <p:cNvPr id="12293" name="Picture 5" descr="Лельник или Красная горка - 21 Апреля 2012 - Изобразительное искус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997200"/>
            <a:ext cx="3816350" cy="3735388"/>
          </a:xfrm>
          <a:prstGeom prst="rect">
            <a:avLst/>
          </a:prstGeom>
          <a:noFill/>
        </p:spPr>
      </p:pic>
      <p:pic>
        <p:nvPicPr>
          <p:cNvPr id="12295" name="Hor-PDO-pod-rukovodstvom-Anastasii-Sharonovoy-2005-So-v_yunom-ya-hozhu-rnp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516563"/>
            <a:ext cx="144463" cy="144462"/>
          </a:xfrm>
          <a:prstGeom prst="rect">
            <a:avLst/>
          </a:prstGeom>
          <a:noFill/>
        </p:spPr>
      </p:pic>
      <p:pic>
        <p:nvPicPr>
          <p:cNvPr id="8" name="So_vyunom_ya_hozhu_-_russkaya_narodnaya_pesnya_kanon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909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9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Обобщение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r>
              <a:rPr lang="ru-RU"/>
              <a:t>Какая музыка звучала на уроке?</a:t>
            </a:r>
          </a:p>
          <a:p>
            <a:r>
              <a:rPr lang="ru-RU"/>
              <a:t>Как появляется народная музыка?</a:t>
            </a:r>
          </a:p>
          <a:p>
            <a:r>
              <a:rPr lang="ru-RU"/>
              <a:t>Какие виды русской народной песни вы знаете?</a:t>
            </a:r>
          </a:p>
        </p:txBody>
      </p:sp>
      <p:pic>
        <p:nvPicPr>
          <p:cNvPr id="13317" name="Picture 5" descr="oe_b8c5b53f4bff4fadb341ed24ea6d41d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661025"/>
            <a:ext cx="1368425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pic>
        <p:nvPicPr>
          <p:cNvPr id="10245" name="Picture 5" descr="Проявление народного творчества в живописи - It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857875" cy="4810125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31913" y="333375"/>
            <a:ext cx="691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004835"/>
                </a:solidFill>
              </a:rPr>
              <a:t>Очень важно сохранять русские народные музыкальные традиции!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/>
              <a:t>«Полдень»</a:t>
            </a:r>
            <a:br>
              <a:rPr lang="ru-RU" sz="4000"/>
            </a:br>
            <a:r>
              <a:rPr lang="ru-RU" sz="2800"/>
              <a:t>К.Петров-Водкин</a:t>
            </a:r>
          </a:p>
        </p:txBody>
      </p:sp>
      <p:pic>
        <p:nvPicPr>
          <p:cNvPr id="4101" name="Picture 5" descr="9028e9ab0c337cc5eb369945102ae8e2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68388"/>
            <a:ext cx="8281988" cy="57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4000"/>
              <a:t>«Полдень»</a:t>
            </a:r>
            <a:br>
              <a:rPr lang="ru-RU" sz="4000"/>
            </a:br>
            <a:r>
              <a:rPr lang="ru-RU" sz="2800"/>
              <a:t>К.Петров-Водкин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4000"/>
              <a:t>«Полдень»</a:t>
            </a:r>
            <a:br>
              <a:rPr lang="ru-RU" sz="4000"/>
            </a:br>
            <a:r>
              <a:rPr lang="ru-RU" sz="2800"/>
              <a:t>К.Петров-Водкин</a:t>
            </a:r>
          </a:p>
        </p:txBody>
      </p:sp>
      <p:pic>
        <p:nvPicPr>
          <p:cNvPr id="7175" name="Picture 7" descr="%D0%9F%D0%B5%D1%82%D1%80%D0%BE%D0%B2-%D0%92%D0%BE%D0%B4%D0%BA%D0%B8%D0%BD_-_%D0%9F%D0%BE%D0%BB%D0%B4%D0%B5%D0%BD%D1%8C_(19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944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4000"/>
              <a:t>«Полдень»</a:t>
            </a:r>
            <a:br>
              <a:rPr lang="ru-RU" sz="4000"/>
            </a:br>
            <a:r>
              <a:rPr lang="ru-RU" sz="2800"/>
              <a:t>К.Петров-Водкин</a:t>
            </a:r>
          </a:p>
        </p:txBody>
      </p:sp>
      <p:pic>
        <p:nvPicPr>
          <p:cNvPr id="6149" name="Picture 5" descr="%D0%9F%D0%B5%D1%82%D1%80%D0%BE%D0%B2-%D0%92%D0%BE%D0%B4%D0%BA%D0%B8%D0%BD_-_%D0%9F%D0%BE%D0%BB%D0%B4%D0%B5%D0%BD%D1%8C_(19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75" y="-2474913"/>
            <a:ext cx="31108650" cy="2165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pic>
        <p:nvPicPr>
          <p:cNvPr id="8197" name="Picture 5" descr="%D0%9F%D0%B5%D1%82%D1%80%D0%BE%D0%B2-%D0%92%D0%BE%D0%B4%D0%BA%D0%B8%D0%BD_-_%D0%9F%D0%BE%D0%BB%D0%B4%D0%B5%D0%BD%D1%8C_(19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038" y="-14644688"/>
            <a:ext cx="31108651" cy="2165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/>
              <a:t>Русские народные песни</a:t>
            </a:r>
          </a:p>
        </p:txBody>
      </p:sp>
      <p:sp>
        <p:nvSpPr>
          <p:cNvPr id="307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079" name="Picture 7" descr="ERgGkPLoe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628775"/>
            <a:ext cx="2951163" cy="2212975"/>
          </a:xfrm>
          <a:prstGeom prst="rect">
            <a:avLst/>
          </a:prstGeom>
          <a:noFill/>
        </p:spPr>
      </p:pic>
      <p:pic>
        <p:nvPicPr>
          <p:cNvPr id="3081" name="Picture 9" descr="908483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437063"/>
            <a:ext cx="2879725" cy="2181225"/>
          </a:xfrm>
          <a:prstGeom prst="rect">
            <a:avLst/>
          </a:prstGeom>
          <a:noFill/>
        </p:spPr>
      </p:pic>
      <p:pic>
        <p:nvPicPr>
          <p:cNvPr id="3085" name="Picture 13" descr="73881589_0_3f356_f3022143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4292600"/>
            <a:ext cx="3097213" cy="2322513"/>
          </a:xfrm>
          <a:prstGeom prst="rect">
            <a:avLst/>
          </a:prstGeom>
          <a:noFill/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403350" y="1268413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  <a:latin typeface="Georgia" pitchFamily="18" charset="0"/>
              </a:rPr>
              <a:t>колыбельные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508625" y="126841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  <a:latin typeface="Georgia" pitchFamily="18" charset="0"/>
              </a:rPr>
              <a:t>плясовые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555875" y="400526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</a:rPr>
              <a:t>хороводные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877050" y="40767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</a:rPr>
              <a:t>солдатские</a:t>
            </a:r>
          </a:p>
        </p:txBody>
      </p:sp>
      <p:pic>
        <p:nvPicPr>
          <p:cNvPr id="3091" name="Picture 19" descr="&quot;Отнимите у русского народа поэзию, уничтожьте его веселый разгул, лишите его игр, и наша народность останется без творчества, 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1700213"/>
            <a:ext cx="3240088" cy="1855787"/>
          </a:xfrm>
          <a:prstGeom prst="rect">
            <a:avLst/>
          </a:prstGeom>
          <a:noFill/>
        </p:spPr>
      </p:pic>
      <p:pic>
        <p:nvPicPr>
          <p:cNvPr id="14" name="колыбель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203848" y="3573016"/>
            <a:ext cx="304800" cy="304800"/>
          </a:xfrm>
          <a:prstGeom prst="rect">
            <a:avLst/>
          </a:prstGeom>
        </p:spPr>
      </p:pic>
      <p:pic>
        <p:nvPicPr>
          <p:cNvPr id="15" name="хороводна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860032" y="6165304"/>
            <a:ext cx="304800" cy="304800"/>
          </a:xfrm>
          <a:prstGeom prst="rect">
            <a:avLst/>
          </a:prstGeom>
        </p:spPr>
      </p:pic>
      <p:pic>
        <p:nvPicPr>
          <p:cNvPr id="16" name="солдатска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8748464" y="6146576"/>
            <a:ext cx="395536" cy="3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88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15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59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/>
              <a:t>Русские народные песни</a:t>
            </a:r>
          </a:p>
        </p:txBody>
      </p:sp>
      <p:pic>
        <p:nvPicPr>
          <p:cNvPr id="9221" name="Picture 5" descr="Приобщение детей к истокам русской народной культуры на музыкальных занятия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4581525"/>
            <a:ext cx="2808287" cy="2106613"/>
          </a:xfrm>
          <a:prstGeom prst="rect">
            <a:avLst/>
          </a:prstGeom>
          <a:noFill/>
        </p:spPr>
      </p:pic>
      <p:pic>
        <p:nvPicPr>
          <p:cNvPr id="9223" name="Picture 7" descr="1344519138_sestrica-alenushk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4724400"/>
            <a:ext cx="2233613" cy="2354263"/>
          </a:xfrm>
          <a:prstGeom prst="rect">
            <a:avLst/>
          </a:prstGeom>
          <a:noFill/>
        </p:spPr>
      </p:pic>
      <p:pic>
        <p:nvPicPr>
          <p:cNvPr id="9225" name="Picture 9" descr="alenush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484313"/>
            <a:ext cx="2066925" cy="2519362"/>
          </a:xfrm>
          <a:prstGeom prst="rect">
            <a:avLst/>
          </a:prstGeom>
          <a:noFill/>
        </p:spPr>
      </p:pic>
      <p:pic>
        <p:nvPicPr>
          <p:cNvPr id="9227" name="Picture 11" descr="55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1628775"/>
            <a:ext cx="3529012" cy="1984375"/>
          </a:xfrm>
          <a:prstGeom prst="rect">
            <a:avLst/>
          </a:prstGeom>
          <a:noFill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27088" y="1268413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</a:rPr>
              <a:t>частушки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148263" y="11255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</a:rPr>
              <a:t>лирические протяжные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763713" y="422116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</a:rPr>
              <a:t>трудовые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659563" y="4149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004835"/>
                </a:solidFill>
              </a:rPr>
              <a:t>игровые</a:t>
            </a:r>
          </a:p>
        </p:txBody>
      </p:sp>
      <p:pic>
        <p:nvPicPr>
          <p:cNvPr id="13" name="труд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779912" y="6553200"/>
            <a:ext cx="304800" cy="304800"/>
          </a:xfrm>
          <a:prstGeom prst="rect">
            <a:avLst/>
          </a:prstGeom>
        </p:spPr>
      </p:pic>
      <p:pic>
        <p:nvPicPr>
          <p:cNvPr id="14" name="лирическа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308304" y="3501008"/>
            <a:ext cx="304800" cy="304800"/>
          </a:xfrm>
          <a:prstGeom prst="rect">
            <a:avLst/>
          </a:prstGeom>
        </p:spPr>
      </p:pic>
      <p:pic>
        <p:nvPicPr>
          <p:cNvPr id="15" name="игрова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8839200" y="6453336"/>
            <a:ext cx="304800" cy="4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64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98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60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Корина Илона Викторовна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/>
              <a:t>«Тонкая рябина»</a:t>
            </a:r>
          </a:p>
        </p:txBody>
      </p:sp>
      <p:pic>
        <p:nvPicPr>
          <p:cNvPr id="11269" name="Picture 5" descr="7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49638"/>
            <a:ext cx="5040313" cy="3408362"/>
          </a:xfrm>
          <a:prstGeom prst="rect">
            <a:avLst/>
          </a:prstGeom>
          <a:noFill/>
        </p:spPr>
      </p:pic>
      <p:pic>
        <p:nvPicPr>
          <p:cNvPr id="11271" name="Picture 7" descr="Что стоишь, качаясь, тонкая рябина... Детские фотографии Детский фотоконкурс Конкурс детских фотограф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6200" y="1541463"/>
            <a:ext cx="3987800" cy="5316537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ru-RU"/>
              <a:t>Народная или композиторская музыка?</a:t>
            </a:r>
          </a:p>
          <a:p>
            <a:r>
              <a:rPr lang="ru-RU"/>
              <a:t>В каком исполнении звучит?</a:t>
            </a:r>
          </a:p>
          <a:p>
            <a:r>
              <a:rPr lang="ru-RU"/>
              <a:t>Что выражает музыка?</a:t>
            </a:r>
          </a:p>
        </p:txBody>
      </p:sp>
      <p:pic>
        <p:nvPicPr>
          <p:cNvPr id="11273" name="1-Tonkaya-ryabina-gitara(muzofon.com) 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068638"/>
            <a:ext cx="80963" cy="80962"/>
          </a:xfrm>
          <a:prstGeom prst="rect">
            <a:avLst/>
          </a:prstGeom>
          <a:noFill/>
        </p:spPr>
      </p:pic>
      <p:pic>
        <p:nvPicPr>
          <p:cNvPr id="9" name="-_Tonkaya_ryabin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839200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24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4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142</Words>
  <Application>Microsoft Office PowerPoint</Application>
  <PresentationFormat>Экран (4:3)</PresentationFormat>
  <Paragraphs>41</Paragraphs>
  <Slides>12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Ты откуда, русская, зародилась, музыка?</vt:lpstr>
      <vt:lpstr>«Полдень» К.Петров-Водкин</vt:lpstr>
      <vt:lpstr>«Полдень» К.Петров-Водкин</vt:lpstr>
      <vt:lpstr>«Полдень» К.Петров-Водкин</vt:lpstr>
      <vt:lpstr>«Полдень» К.Петров-Водкин</vt:lpstr>
      <vt:lpstr>Слайд 6</vt:lpstr>
      <vt:lpstr>Русские народные песни</vt:lpstr>
      <vt:lpstr>Русские народные песни</vt:lpstr>
      <vt:lpstr>«Тонкая рябина»</vt:lpstr>
      <vt:lpstr>«Со вьюном»</vt:lpstr>
      <vt:lpstr>Обобщение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откуда, русская, зародилась, музыка?</dc:title>
  <dc:creator>Илона</dc:creator>
  <cp:lastModifiedBy>User</cp:lastModifiedBy>
  <cp:revision>21</cp:revision>
  <dcterms:created xsi:type="dcterms:W3CDTF">2014-09-13T10:34:34Z</dcterms:created>
  <dcterms:modified xsi:type="dcterms:W3CDTF">2021-10-28T07:59:42Z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000800141c0000000000010262000207f7000400038000</vt:lpwstr>
  </property>
</Properties>
</file>