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65" r:id="rId3"/>
    <p:sldId id="256" r:id="rId4"/>
    <p:sldId id="278" r:id="rId5"/>
    <p:sldId id="272" r:id="rId6"/>
    <p:sldId id="279" r:id="rId7"/>
    <p:sldId id="266" r:id="rId8"/>
    <p:sldId id="273" r:id="rId9"/>
    <p:sldId id="264" r:id="rId10"/>
    <p:sldId id="271" r:id="rId11"/>
    <p:sldId id="270" r:id="rId12"/>
    <p:sldId id="269" r:id="rId13"/>
    <p:sldId id="268" r:id="rId14"/>
    <p:sldId id="274" r:id="rId15"/>
    <p:sldId id="277" r:id="rId16"/>
    <p:sldId id="275" r:id="rId17"/>
    <p:sldId id="276" r:id="rId18"/>
    <p:sldId id="280" r:id="rId19"/>
    <p:sldId id="267" r:id="rId20"/>
    <p:sldId id="262" r:id="rId21"/>
    <p:sldId id="261" r:id="rId22"/>
    <p:sldId id="257" r:id="rId23"/>
    <p:sldId id="260" r:id="rId24"/>
    <p:sldId id="258" r:id="rId25"/>
    <p:sldId id="259" r:id="rId26"/>
    <p:sldId id="281" r:id="rId27"/>
    <p:sldId id="282" r:id="rId28"/>
    <p:sldId id="26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650"/>
    <a:srgbClr val="D8CD9C"/>
    <a:srgbClr val="C7B66F"/>
    <a:srgbClr val="E6BF50"/>
    <a:srgbClr val="606368"/>
    <a:srgbClr val="5A61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-4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9A27-4335-470D-B832-CF8F0C3FAC9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753-8A60-407A-B78C-4C6877235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33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9A27-4335-470D-B832-CF8F0C3FAC9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753-8A60-407A-B78C-4C6877235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53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9A27-4335-470D-B832-CF8F0C3FAC9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753-8A60-407A-B78C-4C6877235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19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9A27-4335-470D-B832-CF8F0C3FAC9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753-8A60-407A-B78C-4C6877235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93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9A27-4335-470D-B832-CF8F0C3FAC9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753-8A60-407A-B78C-4C6877235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68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9A27-4335-470D-B832-CF8F0C3FAC9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753-8A60-407A-B78C-4C6877235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00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9A27-4335-470D-B832-CF8F0C3FAC9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753-8A60-407A-B78C-4C6877235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59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9A27-4335-470D-B832-CF8F0C3FAC9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753-8A60-407A-B78C-4C6877235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52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9A27-4335-470D-B832-CF8F0C3FAC9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753-8A60-407A-B78C-4C6877235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96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9A27-4335-470D-B832-CF8F0C3FAC9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753-8A60-407A-B78C-4C6877235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91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9A27-4335-470D-B832-CF8F0C3FAC9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753-8A60-407A-B78C-4C6877235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59A27-4335-470D-B832-CF8F0C3FAC9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6753-8A60-407A-B78C-4C6877235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70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microsoft.com/office/2007/relationships/media" Target="../media/media2.mp3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Внеклассное мероприятие по теме «Послание Владимира Мономаха»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374" y="4156701"/>
            <a:ext cx="5712853" cy="2128189"/>
          </a:xfrm>
        </p:spPr>
        <p:txBody>
          <a:bodyPr/>
          <a:lstStyle/>
          <a:p>
            <a:pPr algn="r">
              <a:buNone/>
            </a:pPr>
            <a:r>
              <a:rPr lang="ru-RU" b="1" i="1" dirty="0" smtClean="0"/>
              <a:t>Подготовила учитель музыки </a:t>
            </a:r>
            <a:endParaRPr lang="ru-RU" dirty="0" smtClean="0"/>
          </a:p>
          <a:p>
            <a:pPr algn="r">
              <a:buNone/>
            </a:pPr>
            <a:r>
              <a:rPr lang="ru-RU" b="1" i="1" dirty="0" smtClean="0"/>
              <a:t>МОУ </a:t>
            </a:r>
            <a:r>
              <a:rPr lang="ru-RU" b="1" i="1" dirty="0" err="1" smtClean="0"/>
              <a:t>Дуниловской</a:t>
            </a:r>
            <a:r>
              <a:rPr lang="ru-RU" b="1" i="1" dirty="0" smtClean="0"/>
              <a:t> ООШ </a:t>
            </a:r>
            <a:endParaRPr lang="ru-RU" dirty="0" smtClean="0"/>
          </a:p>
          <a:p>
            <a:pPr algn="r">
              <a:buNone/>
            </a:pPr>
            <a:r>
              <a:rPr lang="ru-RU" b="1" i="1" dirty="0" err="1" smtClean="0"/>
              <a:t>Рыкушина</a:t>
            </a:r>
            <a:r>
              <a:rPr lang="ru-RU" b="1" i="1" dirty="0" smtClean="0"/>
              <a:t> Елена Сергеевна</a:t>
            </a: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4" name="Picture 2" descr="http://molitva-info.ru/wp-content/uploads/2017/02/Kirill-i-Mefodi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017" y="2120756"/>
            <a:ext cx="2864129" cy="38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-alley.ru/photos/5906701cd6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7937" y="-997515"/>
            <a:ext cx="3927741" cy="117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9490" y="271172"/>
            <a:ext cx="11249891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Говоря что-либо, дурное или хорошее, не клянитесь богом, не креститесь, ибо нет тебе в этом никакой нужды. Если же вам придется крест целовать братии или кому-либо, то, проверив сердце свое, на чем можете устоять, на том и целуйте, а поцеловав, соблюдайте, чтобы, преступив, не погубить души своей.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3944" y="3739969"/>
            <a:ext cx="9240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Заповедь Божия.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произноси имени Господа, Бога твоего, напрасно; ибо не оставит Господь без наказания того, кто употребляет имя Его напрасно.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769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-alley.ru/photos/5906701cd6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7937" y="-997515"/>
            <a:ext cx="3927741" cy="117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892" y="471984"/>
            <a:ext cx="116101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Епископов, попов и игуменов чтите, и с любовью принимайте от них благословение, и не устраняйтесь от них, и по силам любите и заботьтесь о них, чтобы получить по их молитве от бога… Старых чтите, как отца, а молодых, как братьев.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0146" y="3652300"/>
            <a:ext cx="88530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Заповедь Божия.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произноси имени Господа, Бога твоего, напрасно; ибо не оставит Господь без наказания того, кто употребляет имя Его напрасно.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704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-alley.ru/photos/5906701cd6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7937" y="-997515"/>
            <a:ext cx="3927741" cy="117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1607" y="252604"/>
            <a:ext cx="1082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дому своем не ленитесь, но за всем сами наблюдайте; не полагайтесь на тиуна или на отрока, чтобы не посмеялись приходящие к вам ни над домом вашим, ни над обедом вашим. На войну выйдя, не ленитесь, не полагайтесь на воевод; ни питью, ни еде не предавайтесь, ни спанью; сторожей сами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наряживайте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ночью, расставив стражу со всех сторон, около воинов ложитесь, а вставайте рано; а оружия не снимайте с себя второпях, не оглядевшись по лености, внезапно ведь человек погибает.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8472" y="3695230"/>
            <a:ext cx="93656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Заповедь Блаженств.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Блажени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кротцыи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яко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наследят землю. Блаженны кроткие, потому что они наследуют (получат во владение) землю.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Кроткие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люди, которые терпеливо переносят всякие несчастья и тяготы не огорчаясь (без ропота) на Бога, и смиренно переносят всякие неприятности и обиды от людей, не сердясь ни на кого.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496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-alley.ru/photos/5906701cd6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7937" y="-997515"/>
            <a:ext cx="3927741" cy="117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746" y="1141513"/>
            <a:ext cx="11356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Лжи остерегайтесь…от того ведь душа погибает и тело. </a:t>
            </a:r>
            <a:endParaRPr lang="ru-RU" sz="4400"/>
          </a:p>
        </p:txBody>
      </p:sp>
      <p:sp>
        <p:nvSpPr>
          <p:cNvPr id="5" name="Прямоугольник 4"/>
          <p:cNvSpPr/>
          <p:nvPr/>
        </p:nvSpPr>
        <p:spPr>
          <a:xfrm>
            <a:off x="1308967" y="4300827"/>
            <a:ext cx="9419053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6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Заповедь Божия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Не лжесвидетельствуй.)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9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-alley.ru/photos/5906701cd6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2129" y="-997516"/>
            <a:ext cx="3927741" cy="117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1934" y="441159"/>
            <a:ext cx="9739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Куда бы вы ни держали путь по своим землям, не давайте отрокам причинять вред ни своим, ни чужим, ни селам, ни посевам, чтобы не стали проклинать вас.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6998" y="4186244"/>
            <a:ext cx="6670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 Заповедь Божия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Не кради.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8493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-alley.ru/photos/5906701cd6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7937" y="-997515"/>
            <a:ext cx="3927741" cy="117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162" y="367376"/>
            <a:ext cx="11921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Куда же пойдете и где остановитесь, напоите и накормите нищего, более же всего чтите гостя, откуда бы к вам ни пришел, простолюдин ли, или знатный, или посол; если не можете почтить его подарком, — то пищей и питьем: ибо они, проходя, прославят человека по всем землям, или добрым, или злым. Больного навестите, покойника проводите, ибо все мы смертны. Не пропустите человека, не поприветствовав его, и доброе слово ему молвите…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2946" y="3670551"/>
            <a:ext cx="9559636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4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Заповедь Блаженств.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Блажени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милостивии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помиловани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будут. Блаженны милостивые, потому что они помилованы будут.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Милостивые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люди, имеющие доброе сердце - милосердные, сострадательные ко всем, готовые всегда помочь нуждающимся, чем только могут. Такие люди сами будут помилованы Богом, им будет явлена особая милость Божия.)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0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-alley.ru/photos/5906701cd6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4692" y="863505"/>
            <a:ext cx="4560269" cy="74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5316" y="467963"/>
            <a:ext cx="10174248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вот вам и основа всему: 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 божий имейте превыше всего.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6827" y="3511022"/>
            <a:ext cx="6096000" cy="21741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 Божий-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благочестие, как боязнь греха.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В.И.Даль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Нужно бояться совершать грех.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4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-alley.ru/photos/5906701cd6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1793" y="-1778176"/>
            <a:ext cx="2175164" cy="103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8238" y="3056078"/>
            <a:ext cx="8489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«Как проживёшь, так и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 action="ppaction://hlinksldjump"/>
              </a:rPr>
              <a:t>прослывёшь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»?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1393" y="618562"/>
            <a:ext cx="8575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«ибо они, проходя, прославят человека по всем землям, или добрым, или злым.»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9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1147" y="2329358"/>
            <a:ext cx="9855390" cy="1878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Прослытие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слава о ком-то,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прослыть как или чем,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слыть, стать известным, по добру или по худу,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заслужить славу, мнение общества.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3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79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8933" y="0"/>
            <a:ext cx="9976048" cy="206210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bliqueBottomLef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мая</a:t>
            </a:r>
          </a:p>
          <a:p>
            <a:pPr algn="ctr">
              <a:defRPr/>
            </a:pPr>
            <a:r>
              <a:rPr lang="ru-RU" sz="4000" b="1" i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4000" b="1" i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славянской </a:t>
            </a:r>
            <a:r>
              <a:rPr lang="ru-RU" sz="4000" b="1" i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письменности </a:t>
            </a:r>
          </a:p>
          <a:p>
            <a:pPr algn="ctr">
              <a:defRPr/>
            </a:pPr>
            <a:r>
              <a:rPr lang="ru-RU" sz="4000" b="1" i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культуры</a:t>
            </a:r>
          </a:p>
        </p:txBody>
      </p:sp>
      <p:pic>
        <p:nvPicPr>
          <p:cNvPr id="3074" name="Picture 2" descr="http://molitva-info.ru/wp-content/uploads/2017/02/Kirill-i-Mefod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758" y="1496290"/>
            <a:ext cx="3877550" cy="52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7745" y="2812473"/>
            <a:ext cx="1399310" cy="166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1163" y="2466109"/>
            <a:ext cx="62362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Праздник, приурочен ко дню памяти </a:t>
            </a:r>
            <a:r>
              <a:rPr lang="ru-RU" sz="3200" b="1" u="sng" dirty="0" smtClean="0">
                <a:latin typeface="Monotype Corsiva" panose="03010101010201010101" pitchFamily="66" charset="0"/>
                <a:hlinkClick r:id="rId3" action="ppaction://hlinksldjump"/>
              </a:rPr>
              <a:t>святых</a:t>
            </a:r>
            <a:r>
              <a:rPr lang="ru-RU" sz="3200" dirty="0" smtClean="0">
                <a:latin typeface="Monotype Corsiva" panose="03010101010201010101" pitchFamily="66" charset="0"/>
              </a:rPr>
              <a:t>  </a:t>
            </a:r>
            <a:r>
              <a:rPr lang="ru-RU" sz="3200" b="1" u="sng" dirty="0" smtClean="0">
                <a:latin typeface="Monotype Corsiva" panose="03010101010201010101" pitchFamily="66" charset="0"/>
                <a:hlinkClick r:id="rId4" action="ppaction://hlinksldjump"/>
              </a:rPr>
              <a:t>равноапостольных</a:t>
            </a:r>
            <a:r>
              <a:rPr lang="ru-RU" sz="3200" dirty="0" smtClean="0">
                <a:latin typeface="Monotype Corsiva" panose="03010101010201010101" pitchFamily="66" charset="0"/>
              </a:rPr>
              <a:t> Кирилла и </a:t>
            </a:r>
            <a:r>
              <a:rPr lang="ru-RU" sz="3200" dirty="0" err="1" smtClean="0">
                <a:latin typeface="Monotype Corsiva" panose="03010101010201010101" pitchFamily="66" charset="0"/>
              </a:rPr>
              <a:t>Мефодия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Братья составили первую славянскую азбуку и перевели богослужебные книги на славянский язык. Тем самым были заложены основы славянской письменности и культуры.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6" name="Стрелка вниз 5">
            <a:hlinkClick r:id="rId5" action="ppaction://hlinksldjump"/>
          </p:cNvPr>
          <p:cNvSpPr/>
          <p:nvPr/>
        </p:nvSpPr>
        <p:spPr>
          <a:xfrm>
            <a:off x="11640457" y="5979886"/>
            <a:ext cx="551543" cy="878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95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25245" y="4659704"/>
            <a:ext cx="6738445" cy="625333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Княгиня </a:t>
            </a:r>
            <a:r>
              <a:rPr lang="ru-RU" sz="4400" b="1" dirty="0" err="1" smtClean="0">
                <a:solidFill>
                  <a:srgbClr val="002060"/>
                </a:solidFill>
              </a:rPr>
              <a:t>Феврония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spbhram.ru/wp-content/uploads/2014/07/111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90"/>
          <a:stretch/>
        </p:blipFill>
        <p:spPr bwMode="auto">
          <a:xfrm>
            <a:off x="1124804" y="274684"/>
            <a:ext cx="3548797" cy="42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pbhram.ru/wp-content/uploads/2014/07/111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476"/>
          <a:stretch/>
        </p:blipFill>
        <p:spPr bwMode="auto">
          <a:xfrm>
            <a:off x="7329715" y="274684"/>
            <a:ext cx="3745770" cy="4472510"/>
          </a:xfrm>
          <a:prstGeom prst="rect">
            <a:avLst/>
          </a:prstGeom>
          <a:noFill/>
          <a:ln>
            <a:solidFill>
              <a:srgbClr val="606368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86255" y="4659704"/>
            <a:ext cx="440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Князь Пётр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977" y="5805714"/>
            <a:ext cx="735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Благоверный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верный благу (добру).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8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4109" y="738506"/>
            <a:ext cx="8767860" cy="138816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Илья Муромец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i3.ikona7.ru/1/4800/47999518/afacdb/ilya-muromec-rukopisnaya-ik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70" y="426821"/>
            <a:ext cx="4829730" cy="612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3629968" y="2062986"/>
            <a:ext cx="2506551" cy="585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79298" y="1994284"/>
            <a:ext cx="2250280" cy="466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00752" y="1994375"/>
            <a:ext cx="5082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Праведные дела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дела, которые … определёнными правилами.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6555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hram-sretenie.cerkov.ru/files/2016/10/%D1%81%D0%B2.%D0%A4.%D0%A3%D1%88%D0%B0%D0%BA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227" y="362857"/>
            <a:ext cx="5086187" cy="616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5222" y="609600"/>
            <a:ext cx="5555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Фёдор Ушаков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1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8874" y="544543"/>
            <a:ext cx="8767860" cy="138816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Сергий Радонежский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m.yarikona.ru/share/catalog/pic_90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05" y="355903"/>
            <a:ext cx="5018417" cy="597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15660" y="1932708"/>
            <a:ext cx="6116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Преподобный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монах, стремящийся стать подобным Иисусу Христу. </a:t>
            </a:r>
          </a:p>
        </p:txBody>
      </p:sp>
    </p:spTree>
    <p:extLst>
      <p:ext uri="{BB962C8B-B14F-4D97-AF65-F5344CB8AC3E}">
        <p14:creationId xmlns:p14="http://schemas.microsoft.com/office/powerpoint/2010/main" xmlns="" val="10097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atic12.insales.ru/images/products/1/3332/47770884/%D0%B8%D1%80%D0%B8%D0%BD%D0%B0%D1%80%D1%85_%D1%80%D0%BE%D1%81%D1%82%D0%BE%D0%B2%D1%81%D0%BA%D0%B8%D0%B9_%D0%B2_%D1%80%D0%B0%D0%BC%D0%B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75" t="10737" r="14248" b="10539"/>
          <a:stretch/>
        </p:blipFill>
        <p:spPr bwMode="auto">
          <a:xfrm>
            <a:off x="269100" y="242897"/>
            <a:ext cx="4720975" cy="63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40692" y="452695"/>
            <a:ext cx="880040" cy="337014"/>
          </a:xfrm>
          <a:prstGeom prst="rect">
            <a:avLst/>
          </a:prstGeom>
          <a:solidFill>
            <a:srgbClr val="EAF650"/>
          </a:solidFill>
          <a:ln>
            <a:solidFill>
              <a:srgbClr val="E6B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50873" y="1753043"/>
            <a:ext cx="6416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Исповедник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готовый вопреки внешним противодействующим силам отстаивать свою веру.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0873" y="452695"/>
            <a:ext cx="523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</a:rPr>
              <a:t>Иринарх</a:t>
            </a:r>
            <a:r>
              <a:rPr lang="ru-RU" sz="4400" b="1" dirty="0" smtClean="0">
                <a:solidFill>
                  <a:srgbClr val="002060"/>
                </a:solidFill>
              </a:rPr>
              <a:t> Затворник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2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1" y="2459594"/>
            <a:ext cx="991985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Мучениками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называют тех, кто ценой своей жизни свидетельствовал о Боге.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ybinsk-biblioteka.ru/images/stories/foto/new_book/2017/03/Svyatye_zemli_Yaroslavsk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921" y="462107"/>
            <a:ext cx="428625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0" y="185892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Святые земли ярославской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памятных дат Ярославской митрополии </a:t>
            </a:r>
          </a:p>
        </p:txBody>
      </p:sp>
    </p:spTree>
    <p:extLst>
      <p:ext uri="{BB962C8B-B14F-4D97-AF65-F5344CB8AC3E}">
        <p14:creationId xmlns:p14="http://schemas.microsoft.com/office/powerpoint/2010/main" xmlns="" val="28107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09" y="495587"/>
            <a:ext cx="10515600" cy="1762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Тропа́рь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краткое молитвенное песнопение, в котором раскрывается сущность праздника, и где святой или святая прославляется и призывается на помощь.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Тропарь Hor_Svyato_Troickoj_Sergievoj_Lavry_MDA_i_-_Tropar_prp_Sergiyu_Radonezhskomu_napev_Troice_Sergievoj_Lavr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05309" y="919739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4909" y="3693862"/>
            <a:ext cx="100306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Велича́ние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это торжественное церковное воспевание святого или событие, имеющие важное религиозное значение.</a:t>
            </a:r>
            <a:endParaRPr lang="ru-RU" sz="4000" dirty="0"/>
          </a:p>
        </p:txBody>
      </p:sp>
      <p:pic>
        <p:nvPicPr>
          <p:cNvPr id="6" name="Величание Muzhskoj_monastyr_Vsemilostivogo_Spasa_-_Velichanie_prepodobnomu_Sergiyu_Radonezhskom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889673" y="4274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9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pbhram.ru/wp-content/uploads/2014/07/111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476"/>
          <a:stretch/>
        </p:blipFill>
        <p:spPr bwMode="auto">
          <a:xfrm>
            <a:off x="9983310" y="290716"/>
            <a:ext cx="2042376" cy="2438630"/>
          </a:xfrm>
          <a:prstGeom prst="rect">
            <a:avLst/>
          </a:prstGeom>
          <a:noFill/>
          <a:ln>
            <a:solidFill>
              <a:srgbClr val="606368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atic12.insales.ru/images/products/1/3332/47770884/%D0%B8%D1%80%D0%B8%D0%BD%D0%B0%D1%80%D1%85_%D1%80%D0%BE%D1%81%D1%82%D0%BE%D0%B2%D1%81%D0%BA%D0%B8%D0%B9_%D0%B2_%D1%80%D0%B0%D0%BC%D0%B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75" t="10737" r="14248" b="10539"/>
          <a:stretch/>
        </p:blipFill>
        <p:spPr bwMode="auto">
          <a:xfrm>
            <a:off x="7924846" y="233077"/>
            <a:ext cx="2058464" cy="24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hram-sretenie.cerkov.ru/files/2016/10/%D1%81%D0%B2.%D0%A4.%D0%A3%D1%88%D0%B0%D0%BA%D0%BE%D0%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2222" y="233077"/>
            <a:ext cx="2012624" cy="24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.yarikona.ru/share/catalog/pic_902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3758" y="249037"/>
            <a:ext cx="2100232" cy="250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spbhram.ru/wp-content/uploads/2014/07/111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90"/>
          <a:stretch/>
        </p:blipFill>
        <p:spPr bwMode="auto">
          <a:xfrm>
            <a:off x="2036431" y="230741"/>
            <a:ext cx="1904935" cy="2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3.ikona7.ru/1/4800/47999518/afacdb/ilya-muromec-rukopisnaya-iko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43" y="230742"/>
            <a:ext cx="1971513" cy="249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82820" y="3330508"/>
            <a:ext cx="214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Святой(</a:t>
            </a:r>
            <a:r>
              <a:rPr lang="ru-RU" sz="3200" b="1" dirty="0" err="1" smtClean="0"/>
              <a:t>ая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95019" y="5449919"/>
            <a:ext cx="269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Благоверный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0175" y="3680535"/>
            <a:ext cx="310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Князь\Княгиня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0175" y="4652243"/>
            <a:ext cx="245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Праведный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06059" y="4441540"/>
            <a:ext cx="214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Монах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174345" y="4818212"/>
            <a:ext cx="137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Воин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12222" y="4043801"/>
            <a:ext cx="295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Преподобный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81957" y="5821793"/>
            <a:ext cx="176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Игумен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97487" y="3651051"/>
            <a:ext cx="214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Затворник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358561" y="5742307"/>
            <a:ext cx="329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Благочестивый</a:t>
            </a:r>
            <a:endParaRPr lang="ru-RU" sz="32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202873" y="2204939"/>
            <a:ext cx="662205" cy="15773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355273" y="2479087"/>
            <a:ext cx="8141901" cy="14556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521334" y="2671707"/>
            <a:ext cx="8951697" cy="22313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277010" y="2314623"/>
            <a:ext cx="1091924" cy="25911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1098300" y="2425424"/>
            <a:ext cx="3867000" cy="11143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267284" y="2536416"/>
            <a:ext cx="2151259" cy="1010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4864433" y="2156977"/>
            <a:ext cx="965153" cy="13236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208903" y="2175426"/>
            <a:ext cx="642610" cy="12690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718861" y="1991027"/>
            <a:ext cx="1996482" cy="1502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2" idx="3"/>
          </p:cNvCxnSpPr>
          <p:nvPr/>
        </p:nvCxnSpPr>
        <p:spPr>
          <a:xfrm flipV="1">
            <a:off x="7025159" y="2568508"/>
            <a:ext cx="3843258" cy="10543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788156" y="2479087"/>
            <a:ext cx="5573315" cy="241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615933" y="2558646"/>
            <a:ext cx="6551936" cy="17227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 flipV="1">
            <a:off x="9168049" y="2057141"/>
            <a:ext cx="1241667" cy="17808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7470388" y="2184096"/>
            <a:ext cx="1476400" cy="20727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 flipV="1">
            <a:off x="5378095" y="2205249"/>
            <a:ext cx="1871032" cy="20455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4701524" y="2124289"/>
            <a:ext cx="82691" cy="24971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1344895" y="2068579"/>
            <a:ext cx="7419722" cy="28921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5102891" y="2055483"/>
            <a:ext cx="3843305" cy="25606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1205485" y="2145127"/>
            <a:ext cx="3356708" cy="24572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6391492" y="2223914"/>
            <a:ext cx="4476925" cy="34129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 flipV="1">
            <a:off x="3031800" y="2132339"/>
            <a:ext cx="2847046" cy="35333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 flipV="1">
            <a:off x="7219494" y="2055483"/>
            <a:ext cx="1691751" cy="28764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V="1">
            <a:off x="2371993" y="2036017"/>
            <a:ext cx="2266339" cy="39511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 flipV="1">
            <a:off x="6952699" y="2132339"/>
            <a:ext cx="3064230" cy="37499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24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1672" y="2621430"/>
            <a:ext cx="1197032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Святой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это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личность, обладающая высшим, божественным совершенством, глубоко чтимый, угодный Богу, относящийся к самому дорогому.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углом вверх 6">
            <a:hlinkClick r:id="rId2" action="ppaction://hlinksldjump"/>
          </p:cNvPr>
          <p:cNvSpPr/>
          <p:nvPr/>
        </p:nvSpPr>
        <p:spPr>
          <a:xfrm>
            <a:off x="10861964" y="5832764"/>
            <a:ext cx="997527" cy="8312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6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9" y="739425"/>
            <a:ext cx="11360728" cy="16557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Равноапостольные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это личности которые равны по подвигу.</a:t>
            </a:r>
          </a:p>
        </p:txBody>
      </p:sp>
      <p:sp>
        <p:nvSpPr>
          <p:cNvPr id="6" name="Стрелка углом вверх 5">
            <a:hlinkClick r:id="rId2" action="ppaction://hlinksldjump"/>
          </p:cNvPr>
          <p:cNvSpPr/>
          <p:nvPr/>
        </p:nvSpPr>
        <p:spPr>
          <a:xfrm>
            <a:off x="10834254" y="5791201"/>
            <a:ext cx="1066800" cy="9005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30286" y="2786743"/>
            <a:ext cx="6487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посланник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 Кирилла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Мефодия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славянскую азбуку,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перевели с греческого на славянский язык богослужебные  книги, </a:t>
            </a:r>
          </a:p>
          <a:p>
            <a:pPr>
              <a:buFont typeface="Courier New" pitchFamily="49" charset="0"/>
              <a:buChar char="o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способствовали введению и распространению славянского богослужения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6" name="Picture 2" descr="D:\Bogdan\Файлы\Школа\Презентации\Русский Язык\Кирилл и Мефодий\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7699" y="1440874"/>
            <a:ext cx="3639207" cy="519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39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08" y="507546"/>
            <a:ext cx="3677823" cy="4238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776" y="4862286"/>
            <a:ext cx="2525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Равноапостольная просветительница Нина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7427"/>
          <a:stretch/>
        </p:blipFill>
        <p:spPr>
          <a:xfrm>
            <a:off x="8461828" y="507546"/>
            <a:ext cx="3186756" cy="4521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23098" y="5145314"/>
            <a:ext cx="2525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Равноапостольная царица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Тамара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1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4125" y="752975"/>
            <a:ext cx="1086889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Послание Владимира Мономаха детям</a:t>
            </a:r>
            <a:endParaRPr lang="ru-RU" sz="115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7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-alley.ru/photos/5906701cd6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7937" y="-997515"/>
            <a:ext cx="3927741" cy="117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70709" y="463266"/>
            <a:ext cx="9822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Всего же более убогих не забывайте, но, насколько можете, по силам кормите и подавайте сироте и вдовицу оправдывайте сами, а не давайте сильным губить человека.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70709" y="3467679"/>
            <a:ext cx="93933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Заповедь Блаженств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Блажени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милостивии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яко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помиловани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будут. Блаженны милостивые, потому что они помилованы будут.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Милостивые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люди, имеющие доброе сердце - милосердные, сострадательные ко всем, готовые всегда помочь нуждающимся, чем только могут. Такие люди сами будут помилованы Богом, им будет явлена особая милость Божия.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4932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t-alley.ru/photos/5906701cd6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7937" y="-997515"/>
            <a:ext cx="3927741" cy="117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1880" y="607258"/>
            <a:ext cx="9919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 правого, ни виновного не убивайте и не повелевайте убить его; если и будет повинен смерти, то не губите никакой христианской души.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9072" y="4186245"/>
            <a:ext cx="7061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 Заповедь Божия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убивай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0972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988</Words>
  <Application>Microsoft Office PowerPoint</Application>
  <PresentationFormat>Произвольный</PresentationFormat>
  <Paragraphs>71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Внеклассное мероприятие по теме «Послание Владимира Мономаха»</vt:lpstr>
      <vt:lpstr>Слайд 2</vt:lpstr>
      <vt:lpstr>Слайд 3</vt:lpstr>
      <vt:lpstr>Слайд 4</vt:lpstr>
      <vt:lpstr>Заслуги Кирилла и Мефодия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43</cp:revision>
  <dcterms:created xsi:type="dcterms:W3CDTF">2017-05-21T13:59:35Z</dcterms:created>
  <dcterms:modified xsi:type="dcterms:W3CDTF">2021-10-28T09:06:03Z</dcterms:modified>
</cp:coreProperties>
</file>