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7" r:id="rId12"/>
    <p:sldId id="265" r:id="rId13"/>
    <p:sldId id="268" r:id="rId14"/>
    <p:sldId id="275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13.xml"/><Relationship Id="rId17" Type="http://schemas.openxmlformats.org/officeDocument/2006/relationships/slide" Target="slide10.xml"/><Relationship Id="rId2" Type="http://schemas.openxmlformats.org/officeDocument/2006/relationships/slide" Target="slide3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Своя игра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3048000"/>
            <a:ext cx="569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dirty="0" smtClean="0"/>
              <a:t>Командная игра для 6 </a:t>
            </a:r>
            <a:r>
              <a:rPr lang="ru-RU" sz="3200" dirty="0" smtClean="0"/>
              <a:t>класса</a:t>
            </a:r>
            <a:endParaRPr lang="en-US" sz="32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467359" y="4343400"/>
            <a:ext cx="149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19400" y="42672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учитель музыки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Дуниловской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ООШ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Рыкушина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Сергеевна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762000"/>
            <a:ext cx="3124200" cy="2514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либретто?</a:t>
            </a:r>
            <a:endParaRPr lang="ru-RU" sz="3200" b="1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05" y="164139"/>
            <a:ext cx="9509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361" y="4343400"/>
            <a:ext cx="60794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Литературная основа </a:t>
            </a:r>
          </a:p>
          <a:p>
            <a:r>
              <a:rPr lang="ru-RU" sz="3200" b="1" dirty="0" smtClean="0"/>
              <a:t>музыкального произведения</a:t>
            </a:r>
          </a:p>
          <a:p>
            <a:r>
              <a:rPr lang="ru-RU" sz="3200" b="1" dirty="0" smtClean="0"/>
              <a:t>(опера, балет, мюзикл и пр.)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647700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199" y="685800"/>
            <a:ext cx="3597275" cy="5638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Автор  сказки, на основе которой написано либретто к опере «Золотой петушок»?</a:t>
            </a:r>
            <a:endParaRPr lang="ru-RU" sz="3200" b="1" dirty="0"/>
          </a:p>
        </p:txBody>
      </p:sp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80584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70573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86400"/>
            <a:ext cx="630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Александр </a:t>
            </a:r>
            <a:r>
              <a:rPr lang="ru-RU" sz="3200" b="1" dirty="0"/>
              <a:t>С</a:t>
            </a:r>
            <a:r>
              <a:rPr lang="ru-RU" sz="3200" b="1" dirty="0" smtClean="0"/>
              <a:t>ергеевич Пушкин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762000"/>
            <a:ext cx="3505200" cy="4389120"/>
          </a:xfrm>
        </p:spPr>
        <p:txBody>
          <a:bodyPr>
            <a:noAutofit/>
          </a:bodyPr>
          <a:lstStyle/>
          <a:p>
            <a:r>
              <a:rPr lang="ru-RU" sz="3200" b="1" dirty="0"/>
              <a:t>Автор  сказки, на основе которой написано либретто к опере </a:t>
            </a:r>
            <a:r>
              <a:rPr lang="ru-RU" sz="3200" b="1" dirty="0" smtClean="0"/>
              <a:t>«Снегурочка»?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15075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07727" cy="509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Картинки по запросу &quot;островски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5730300"/>
            <a:ext cx="7472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Александр Николаевич Островский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762000"/>
            <a:ext cx="3978275" cy="50749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Автор  сказки, на основе которой написано либретто к балету П.И.Чайковского «Щелкунчик»</a:t>
            </a:r>
            <a:endParaRPr lang="ru-RU" sz="3200" b="1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4842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/>
              <a:t>Эрнст Теодо́р Вильге́льм</a:t>
            </a:r>
            <a:endParaRPr lang="ru-RU" sz="3200" b="1" dirty="0" smtClean="0"/>
          </a:p>
          <a:p>
            <a:pPr algn="ctr"/>
            <a:r>
              <a:rPr lang="vi-VN" sz="3200" b="1" dirty="0" smtClean="0"/>
              <a:t> Го́фман</a:t>
            </a:r>
            <a:endParaRPr lang="ru-RU" sz="3200" dirty="0"/>
          </a:p>
        </p:txBody>
      </p:sp>
      <p:pic>
        <p:nvPicPr>
          <p:cNvPr id="7170" name="Picture 2" descr="E. T. A. Hoffmann, autorretr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74398"/>
            <a:ext cx="4133192" cy="4812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8800" y="762000"/>
            <a:ext cx="3276600" cy="4389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Автор  сказки, на основе которой написано либретто к балету «Золушка»</a:t>
            </a:r>
          </a:p>
          <a:p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pic>
        <p:nvPicPr>
          <p:cNvPr id="2050" name="Picture 2" descr="Картинки по запросу &quot;шарль перро&quot;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flipH="1">
            <a:off x="1371600" y="473034"/>
            <a:ext cx="3505200" cy="489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867400"/>
            <a:ext cx="293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Шарль Перро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768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990600"/>
            <a:ext cx="3429000" cy="48463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Какое произведение называют «Лебединой песней» </a:t>
            </a:r>
          </a:p>
          <a:p>
            <a:pPr marL="0" indent="0">
              <a:buNone/>
            </a:pPr>
            <a:r>
              <a:rPr lang="ru-RU" sz="3200" b="1" dirty="0" smtClean="0"/>
              <a:t>Петра Ильича Чайковского?</a:t>
            </a:r>
            <a:endParaRPr lang="ru-RU" sz="3200" b="1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181600"/>
            <a:ext cx="318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Симфония № 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63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6562" y="1447800"/>
            <a:ext cx="3490913" cy="4389120"/>
          </a:xfrm>
        </p:spPr>
        <p:txBody>
          <a:bodyPr/>
          <a:lstStyle/>
          <a:p>
            <a:r>
              <a:rPr lang="ru-RU" sz="3200" b="1" dirty="0"/>
              <a:t>Узнайте и назовите </a:t>
            </a:r>
            <a:r>
              <a:rPr lang="ru-RU" sz="3200" b="1" dirty="0" smtClean="0"/>
              <a:t>музыкальное произведение</a:t>
            </a:r>
            <a:r>
              <a:rPr lang="ru-RU" dirty="0" smtClean="0"/>
              <a:t> </a:t>
            </a:r>
            <a:r>
              <a:rPr lang="ru-RU" sz="3200" b="1" dirty="0" smtClean="0"/>
              <a:t>и автора.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pic>
        <p:nvPicPr>
          <p:cNvPr id="2" name="полет шмеля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14600" y="1981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105400"/>
            <a:ext cx="7537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Полет шмеля</a:t>
            </a:r>
          </a:p>
          <a:p>
            <a:pPr algn="ctr"/>
            <a:r>
              <a:rPr lang="ru-RU" sz="3200" b="1" dirty="0" smtClean="0"/>
              <a:t> из оперы </a:t>
            </a:r>
            <a:r>
              <a:rPr lang="ru-RU" sz="3200" b="1" dirty="0" err="1" smtClean="0"/>
              <a:t>Н.А.Римского</a:t>
            </a:r>
            <a:r>
              <a:rPr lang="ru-RU" sz="3200" b="1" dirty="0" smtClean="0"/>
              <a:t> – Корсакова</a:t>
            </a:r>
          </a:p>
          <a:p>
            <a:r>
              <a:rPr lang="ru-RU" sz="3200" b="1" dirty="0" smtClean="0"/>
              <a:t> «Сказка о царе </a:t>
            </a:r>
            <a:r>
              <a:rPr lang="ru-RU" sz="3200" b="1" dirty="0" err="1" smtClean="0"/>
              <a:t>Салтане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361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533400"/>
            <a:ext cx="4191000" cy="53035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Какое произведение русского композитора И.Ф.Стравинского является музыкальной шуткой?</a:t>
            </a:r>
            <a:endParaRPr lang="ru-RU" sz="3200" b="1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638800"/>
            <a:ext cx="2298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Сюита № 2</a:t>
            </a:r>
            <a:endParaRPr lang="ru-RU" sz="3200" b="1" dirty="0"/>
          </a:p>
        </p:txBody>
      </p:sp>
      <p:pic>
        <p:nvPicPr>
          <p:cNvPr id="3074" name="Picture 2" descr="Игорь Фёдорович Стравинский / Igor Stravinsky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752600" y="762000"/>
            <a:ext cx="2947797" cy="439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61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0" y="609600"/>
            <a:ext cx="3581400" cy="43891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называется произведение М.Мусоргского написанное в память о  друге Викторе Гартмане</a:t>
            </a:r>
            <a:endParaRPr lang="ru-RU" sz="3200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4929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Фортепианная сюита </a:t>
            </a:r>
          </a:p>
          <a:p>
            <a:r>
              <a:rPr lang="ru-RU" sz="3200" b="1" dirty="0" smtClean="0"/>
              <a:t>«Картинки с выставки»</a:t>
            </a:r>
            <a:endParaRPr lang="ru-RU" sz="3200" b="1" dirty="0"/>
          </a:p>
        </p:txBody>
      </p:sp>
      <p:pic>
        <p:nvPicPr>
          <p:cNvPr id="2" name="Picture 2" descr="Viktor Gartman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219200" y="413962"/>
            <a:ext cx="3505200" cy="5148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06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044943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35384"/>
                <a:gridCol w="1406769"/>
                <a:gridCol w="1719384"/>
                <a:gridCol w="1719384"/>
                <a:gridCol w="1563078"/>
              </a:tblGrid>
              <a:tr h="1752872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 Композиторы</a:t>
                      </a:r>
                    </a:p>
                    <a:p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  10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7147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Произведения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6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7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8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9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3510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Авторы литературных</a:t>
                      </a:r>
                      <a:r>
                        <a:rPr lang="ru-RU" sz="2400" b="1" baseline="0" dirty="0" smtClean="0"/>
                        <a:t> произведений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10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11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12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/>
                    </a:p>
                    <a:p>
                      <a:pPr algn="ctr"/>
                      <a:r>
                        <a:rPr lang="ru-RU" sz="4000" b="1" dirty="0" smtClean="0">
                          <a:hlinkClick r:id="rId13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555255">
                <a:tc>
                  <a:txBody>
                    <a:bodyPr/>
                    <a:lstStyle/>
                    <a:p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Термины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4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5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6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7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Николай Римский-Корса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931671"/>
            <a:ext cx="4059677" cy="5088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381000"/>
            <a:ext cx="3962400" cy="6477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Какой русский композитор часто обращался к былинным и сказочным сюжетам для написания своих музыкальных произведений?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638800"/>
            <a:ext cx="834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Николай Андреевич Римский- Корсаков</a:t>
            </a:r>
            <a:endParaRPr lang="ru-RU" sz="3200" b="1" dirty="0"/>
          </a:p>
        </p:txBody>
      </p:sp>
      <p:sp>
        <p:nvSpPr>
          <p:cNvPr id="20482" name="AutoShape 2" descr="Картинки по запросу &quot;римский-корсак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&quot;римский-корсак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&quot;римский-корсак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&quot;римский-корсак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6200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0" y="228600"/>
            <a:ext cx="3810000" cy="6096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3200" b="1" dirty="0" smtClean="0"/>
              <a:t>Какой композитор, использовал национальный танец своей страны в своих произведениях и прославил его на весь мир? </a:t>
            </a:r>
          </a:p>
          <a:p>
            <a:r>
              <a:rPr lang="ru-RU" sz="3200" b="1" dirty="0" smtClean="0"/>
              <a:t>Что это за танец?</a:t>
            </a:r>
            <a:endParaRPr lang="ru-RU" sz="3200" b="1" dirty="0"/>
          </a:p>
        </p:txBody>
      </p:sp>
      <p:pic>
        <p:nvPicPr>
          <p:cNvPr id="19458" name="Picture 2" descr="Картинки по запросу &quot;микис теодораки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482527" cy="28194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3961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Микис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Теодоракис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943600"/>
            <a:ext cx="184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сиртаки</a:t>
            </a:r>
            <a:endParaRPr lang="ru-RU" sz="3200" b="1" dirty="0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6200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hermitagemuseum.org/wps/wcm/connect/27eb3365-978d-4fca-81ed-b71bc9cbd36f/WOA_IMAGE_1.jpg?MOD=AJPERES&amp;10ca0489-c5a0-43ab-b4f4-e0386118c6db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5129" t="10526" r="14200" b="21053"/>
          <a:stretch>
            <a:fillRect/>
          </a:stretch>
        </p:blipFill>
        <p:spPr bwMode="auto">
          <a:xfrm>
            <a:off x="914400" y="762000"/>
            <a:ext cx="3810000" cy="4607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609600"/>
            <a:ext cx="4495800" cy="5715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Какого композитора называют основоположником русской музыки, автором первой русской исторической	 оперы? </a:t>
            </a:r>
          </a:p>
          <a:p>
            <a:r>
              <a:rPr lang="ru-RU" sz="3200" b="1" dirty="0" smtClean="0"/>
              <a:t>Назовите эту оперу.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1266" name="Picture 2" descr="https://www.hermitagemuseum.org/wps/wcm/connect/27eb3365-978d-4fca-81ed-b71bc9cbd36f/WOA_IMAGE_1.jpg?MOD=AJPERES&amp;10ca0489-c5a0-43ab-b4f4-e0386118c6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24600" y="-24841200"/>
            <a:ext cx="14725650" cy="1828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5257800"/>
            <a:ext cx="3933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Михаил Иванович</a:t>
            </a:r>
          </a:p>
          <a:p>
            <a:pPr algn="ctr"/>
            <a:r>
              <a:rPr lang="ru-RU" sz="3200" b="1" dirty="0" smtClean="0"/>
              <a:t> Глинка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334780"/>
            <a:ext cx="7883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опера«Иван Сусанин» или «Жизнь за царя»</a:t>
            </a:r>
            <a:endParaRPr lang="ru-RU" sz="2800" b="1" dirty="0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6962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862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609600"/>
            <a:ext cx="4724400" cy="54086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Какой композитор большую часть жизни проработал церковным регентом и церковным композитором, а в наше время его музыка звучит только в концертных залах?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01000" y="6313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Иоганн Себастьян Бах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0" y="1219200"/>
            <a:ext cx="3581400" cy="5105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кульминация?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6962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200" y="4953000"/>
            <a:ext cx="8939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Момент наивысшего напряжения в музыке</a:t>
            </a:r>
            <a:endParaRPr lang="ru-RU" sz="32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1143000" y="2531386"/>
            <a:ext cx="3762907" cy="2116813"/>
          </a:xfrm>
          <a:custGeom>
            <a:avLst/>
            <a:gdLst>
              <a:gd name="connsiteX0" fmla="*/ 0 w 3577621"/>
              <a:gd name="connsiteY0" fmla="*/ 1665228 h 1901848"/>
              <a:gd name="connsiteX1" fmla="*/ 1713297 w 3577621"/>
              <a:gd name="connsiteY1" fmla="*/ 57 h 1901848"/>
              <a:gd name="connsiteX2" fmla="*/ 3378468 w 3577621"/>
              <a:gd name="connsiteY2" fmla="*/ 1713354 h 1901848"/>
              <a:gd name="connsiteX3" fmla="*/ 3484346 w 3577621"/>
              <a:gd name="connsiteY3" fmla="*/ 1780731 h 19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621" h="1901848">
                <a:moveTo>
                  <a:pt x="0" y="1665228"/>
                </a:moveTo>
                <a:cubicBezTo>
                  <a:pt x="575109" y="828632"/>
                  <a:pt x="1150219" y="-7964"/>
                  <a:pt x="1713297" y="57"/>
                </a:cubicBezTo>
                <a:cubicBezTo>
                  <a:pt x="2276375" y="8078"/>
                  <a:pt x="3083293" y="1416575"/>
                  <a:pt x="3378468" y="1713354"/>
                </a:cubicBezTo>
                <a:cubicBezTo>
                  <a:pt x="3673643" y="2010133"/>
                  <a:pt x="3578994" y="1895432"/>
                  <a:pt x="3484346" y="1780731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685800"/>
            <a:ext cx="4267200" cy="50749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названии какого инструмента есть два термина (итальянских ) говорящих о динамике звука?</a:t>
            </a:r>
          </a:p>
          <a:p>
            <a:r>
              <a:rPr lang="ru-RU" sz="3200" b="1" dirty="0" smtClean="0"/>
              <a:t>Назовите термины и их обозначения.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9218" name="Picture 2" descr="https://www.stickpng.com/assets/images/580b585b2edbce24c47b28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657600" cy="2681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4953000"/>
            <a:ext cx="2679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Фортепиано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019800"/>
            <a:ext cx="5742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Форте- громко, пиано- тихо</a:t>
            </a:r>
            <a:endParaRPr lang="ru-RU" sz="3200" b="1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6962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990600"/>
            <a:ext cx="2895600" cy="1828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увертюра?</a:t>
            </a:r>
            <a:endParaRPr lang="ru-RU" sz="3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38200" y="2286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  <a:r>
              <a:rPr lang="ru-RU" sz="3200" b="1" dirty="0" smtClean="0"/>
              <a:t>0</a:t>
            </a:r>
            <a:endParaRPr lang="ru-RU" sz="3200" b="1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927365"/>
            <a:ext cx="6537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Вступление к музыкальному </a:t>
            </a:r>
          </a:p>
          <a:p>
            <a:r>
              <a:rPr lang="ru-RU" sz="3200" b="1" dirty="0" smtClean="0"/>
              <a:t>произведению крупной формы</a:t>
            </a:r>
          </a:p>
          <a:p>
            <a:pPr algn="ctr"/>
            <a:r>
              <a:rPr lang="ru-RU" sz="3200" b="1" dirty="0" smtClean="0"/>
              <a:t>(опера, балет)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358</Words>
  <Application>Microsoft Office PowerPoint</Application>
  <PresentationFormat>Экран (4:3)</PresentationFormat>
  <Paragraphs>99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Своя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Ольга</dc:creator>
  <cp:lastModifiedBy>User</cp:lastModifiedBy>
  <cp:revision>28</cp:revision>
  <dcterms:created xsi:type="dcterms:W3CDTF">2020-02-24T11:56:13Z</dcterms:created>
  <dcterms:modified xsi:type="dcterms:W3CDTF">2021-10-28T08:46:29Z</dcterms:modified>
</cp:coreProperties>
</file>