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7" r:id="rId3"/>
    <p:sldId id="257" r:id="rId4"/>
    <p:sldId id="268" r:id="rId5"/>
    <p:sldId id="278" r:id="rId6"/>
    <p:sldId id="259" r:id="rId7"/>
    <p:sldId id="269" r:id="rId8"/>
    <p:sldId id="279" r:id="rId9"/>
    <p:sldId id="260" r:id="rId10"/>
    <p:sldId id="270" r:id="rId11"/>
    <p:sldId id="280" r:id="rId12"/>
    <p:sldId id="261" r:id="rId13"/>
    <p:sldId id="262" r:id="rId14"/>
    <p:sldId id="271" r:id="rId15"/>
    <p:sldId id="281" r:id="rId16"/>
    <p:sldId id="263" r:id="rId17"/>
    <p:sldId id="272" r:id="rId18"/>
    <p:sldId id="282" r:id="rId19"/>
    <p:sldId id="264" r:id="rId20"/>
    <p:sldId id="273" r:id="rId21"/>
    <p:sldId id="283" r:id="rId22"/>
    <p:sldId id="265" r:id="rId23"/>
    <p:sldId id="274" r:id="rId24"/>
    <p:sldId id="284" r:id="rId25"/>
    <p:sldId id="266" r:id="rId26"/>
    <p:sldId id="275" r:id="rId27"/>
    <p:sldId id="286" r:id="rId28"/>
    <p:sldId id="267" r:id="rId29"/>
    <p:sldId id="27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764" autoAdjust="0"/>
  </p:normalViewPr>
  <p:slideViewPr>
    <p:cSldViewPr>
      <p:cViewPr varScale="1">
        <p:scale>
          <a:sx n="53" d="100"/>
          <a:sy n="53" d="100"/>
        </p:scale>
        <p:origin x="-115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2E6B0-0954-4475-B115-7EAB719B1995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0A771-74A9-4A39-A0EE-5DECE018E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20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A771-74A9-4A39-A0EE-5DECE018E38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41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28D864-C30A-48FB-9689-86A663465258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2EC3FF-86DA-4042-880A-91C1A415D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448" y="1847440"/>
            <a:ext cx="7406640" cy="1556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Музыкальная викторина</a:t>
            </a:r>
            <a:br>
              <a:rPr lang="ru-RU" dirty="0" smtClean="0"/>
            </a:br>
            <a:r>
              <a:rPr lang="ru-RU" dirty="0" smtClean="0"/>
              <a:t>«Музыка в вопросах и заданиях»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3372" y="492919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Учитель музыки </a:t>
            </a:r>
          </a:p>
          <a:p>
            <a:pPr algn="r"/>
            <a:r>
              <a:rPr lang="ru-RU" b="1" i="1" dirty="0" smtClean="0"/>
              <a:t>МОУ </a:t>
            </a:r>
            <a:r>
              <a:rPr lang="ru-RU" b="1" i="1" dirty="0" err="1" smtClean="0"/>
              <a:t>Дуниловской</a:t>
            </a:r>
            <a:r>
              <a:rPr lang="ru-RU" b="1" i="1" dirty="0" smtClean="0"/>
              <a:t> ООШ</a:t>
            </a:r>
          </a:p>
          <a:p>
            <a:pPr algn="r"/>
            <a:r>
              <a:rPr lang="ru-RU" b="1" i="1" dirty="0" err="1" smtClean="0"/>
              <a:t>Рыкушина</a:t>
            </a:r>
            <a:r>
              <a:rPr lang="ru-RU" b="1" i="1" dirty="0" smtClean="0"/>
              <a:t> Е. С.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6988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1.Соната                                                      1</a:t>
            </a:r>
          </a:p>
          <a:p>
            <a:r>
              <a:rPr lang="ru-RU" dirty="0" smtClean="0"/>
              <a:t>2.Кантата                                                    3</a:t>
            </a:r>
          </a:p>
          <a:p>
            <a:r>
              <a:rPr lang="ru-RU" dirty="0" smtClean="0"/>
              <a:t>3.Романс                                                      2</a:t>
            </a:r>
          </a:p>
          <a:p>
            <a:r>
              <a:rPr lang="ru-RU" dirty="0" smtClean="0"/>
              <a:t>4.Симфония                                               1</a:t>
            </a:r>
          </a:p>
          <a:p>
            <a:r>
              <a:rPr lang="ru-RU" dirty="0" smtClean="0"/>
              <a:t>5.Опера                                                        4</a:t>
            </a:r>
          </a:p>
          <a:p>
            <a:r>
              <a:rPr lang="ru-RU" dirty="0" smtClean="0"/>
              <a:t>6. Оратория                                                3</a:t>
            </a:r>
          </a:p>
          <a:p>
            <a:r>
              <a:rPr lang="ru-RU" dirty="0" smtClean="0"/>
              <a:t>7. Квартет                                                    1, 2</a:t>
            </a:r>
          </a:p>
          <a:p>
            <a:r>
              <a:rPr lang="ru-RU" dirty="0" smtClean="0"/>
              <a:t>8. Балет                                                          4</a:t>
            </a:r>
          </a:p>
          <a:p>
            <a:r>
              <a:rPr lang="ru-RU" dirty="0" smtClean="0"/>
              <a:t>9. Прелюдия                                                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99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culture_big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491" y="116632"/>
            <a:ext cx="781599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931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Инструменты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i="1" dirty="0" smtClean="0"/>
              <a:t>Выберите правильный ответ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1. В состав струнного квартета не входит…</a:t>
            </a:r>
          </a:p>
          <a:p>
            <a:pPr marL="82296" indent="0">
              <a:buNone/>
            </a:pPr>
            <a:r>
              <a:rPr lang="ru-RU" sz="2000" dirty="0" smtClean="0"/>
              <a:t>                               а) альт</a:t>
            </a:r>
          </a:p>
          <a:p>
            <a:pPr marL="82296" indent="0">
              <a:buNone/>
            </a:pPr>
            <a:r>
              <a:rPr lang="ru-RU" sz="2000" dirty="0" smtClean="0"/>
              <a:t>                               б)виолончель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в) контрабас</a:t>
            </a:r>
          </a:p>
          <a:p>
            <a:r>
              <a:rPr lang="ru-RU" sz="2000" b="1" dirty="0" smtClean="0"/>
              <a:t>2. Инструмент, предком которого был охотничий рог…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а) труба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б) валторна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в) тромбон</a:t>
            </a:r>
          </a:p>
          <a:p>
            <a:r>
              <a:rPr lang="ru-RU" sz="2000" b="1" dirty="0" smtClean="0"/>
              <a:t>3. Инструменты, внешне напоминающие медные котлы, верх которых затянут кожей…..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а) барабаны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б) там – там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в) литавры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839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Инструменты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47525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4. Клавишный инструмент, похожий на маленькое пианино, но имеющий вместо струн металлические пластинки, по которым ударяют молоточки. Звук этого инструмента высокий, нежный, звенящий, словно хрустальный.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а) клавесин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б) челеста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в) ксилофон</a:t>
            </a:r>
          </a:p>
          <a:p>
            <a:endParaRPr lang="ru-RU" sz="2000" dirty="0" smtClean="0"/>
          </a:p>
          <a:p>
            <a:r>
              <a:rPr lang="ru-RU" sz="2000" b="1" dirty="0" smtClean="0"/>
              <a:t>5.  Духовой клавишный инструмент, который часто называют королём всех инструм</a:t>
            </a:r>
            <a:r>
              <a:rPr lang="ru-RU" sz="2000" dirty="0" smtClean="0"/>
              <a:t>ентов.                 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а) орган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б) рояль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в) баян</a:t>
            </a:r>
          </a:p>
          <a:p>
            <a:endParaRPr lang="ru-RU" sz="2000" dirty="0" smtClean="0"/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31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400" dirty="0" smtClean="0"/>
              <a:t>                  1                               в</a:t>
            </a:r>
          </a:p>
          <a:p>
            <a:pPr marL="82296" indent="0">
              <a:buNone/>
            </a:pPr>
            <a:r>
              <a:rPr lang="ru-RU" sz="4400" dirty="0" smtClean="0"/>
              <a:t>                  2                              а</a:t>
            </a:r>
          </a:p>
          <a:p>
            <a:pPr marL="82296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3                               в</a:t>
            </a:r>
          </a:p>
          <a:p>
            <a:pPr marL="82296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4                               б</a:t>
            </a:r>
          </a:p>
          <a:p>
            <a:pPr marL="82296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5                               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3692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OjVFp3N33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9208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81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                          Русский романс</a:t>
            </a:r>
            <a:br>
              <a:rPr lang="ru-RU" sz="4000" b="1" dirty="0" smtClean="0"/>
            </a:br>
            <a:r>
              <a:rPr lang="ru-RU" sz="3100" i="1" dirty="0" smtClean="0"/>
              <a:t>продолжи, назови                             назови авт</a:t>
            </a:r>
            <a:r>
              <a:rPr lang="ru-RU" sz="3100" dirty="0" smtClean="0"/>
              <a:t>ора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628800"/>
            <a:ext cx="3657600" cy="4824536"/>
          </a:xfrm>
        </p:spPr>
        <p:txBody>
          <a:bodyPr/>
          <a:lstStyle/>
          <a:p>
            <a:pPr marL="539496" indent="-457200">
              <a:buAutoNum type="arabicPeriod"/>
            </a:pPr>
            <a:r>
              <a:rPr lang="ru-RU" sz="2400" dirty="0" smtClean="0"/>
              <a:t>«Однозвучно гремит ….»</a:t>
            </a:r>
          </a:p>
          <a:p>
            <a:pPr marL="539496" indent="-457200">
              <a:buAutoNum type="arabicPeriod"/>
            </a:pPr>
            <a:r>
              <a:rPr lang="ru-RU" sz="2400" dirty="0" smtClean="0"/>
              <a:t>«Не шей ты мне, матушка…»</a:t>
            </a:r>
          </a:p>
          <a:p>
            <a:pPr marL="539496" indent="-457200">
              <a:buAutoNum type="arabicPeriod"/>
            </a:pPr>
            <a:r>
              <a:rPr lang="ru-RU" sz="2400" dirty="0" smtClean="0"/>
              <a:t>«Я помню чудное…»</a:t>
            </a:r>
          </a:p>
          <a:p>
            <a:pPr marL="539496" indent="-457200">
              <a:buAutoNum type="arabicPeriod"/>
            </a:pPr>
            <a:r>
              <a:rPr lang="ru-RU" sz="2400" dirty="0" smtClean="0"/>
              <a:t>«По утру, на заре…»</a:t>
            </a:r>
          </a:p>
          <a:p>
            <a:pPr marL="539496" indent="-457200">
              <a:buAutoNum type="arabicPeriod"/>
            </a:pPr>
            <a:r>
              <a:rPr lang="ru-RU" sz="2400" dirty="0" smtClean="0"/>
              <a:t>«Горные вершины спят…»</a:t>
            </a:r>
          </a:p>
          <a:p>
            <a:pPr marL="539496" indent="-457200">
              <a:buAutoNum type="arabicPeriod"/>
            </a:pPr>
            <a:r>
              <a:rPr lang="ru-RU" sz="2400" dirty="0" smtClean="0"/>
              <a:t>«</a:t>
            </a:r>
            <a:r>
              <a:rPr lang="ru-RU" sz="2400" dirty="0" err="1" smtClean="0"/>
              <a:t>Благославляю</a:t>
            </a:r>
            <a:r>
              <a:rPr lang="ru-RU" sz="2400" dirty="0" smtClean="0"/>
              <a:t> вас леса,…»</a:t>
            </a:r>
          </a:p>
          <a:p>
            <a:pPr marL="539496" indent="-457200">
              <a:buAutoNum type="arabicPeriod"/>
            </a:pPr>
            <a:endParaRPr lang="ru-RU" sz="2400" dirty="0" smtClean="0"/>
          </a:p>
          <a:p>
            <a:pPr marL="82296" indent="0">
              <a:buNone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56792"/>
            <a:ext cx="3657600" cy="4630648"/>
          </a:xfrm>
        </p:spPr>
        <p:txBody>
          <a:bodyPr>
            <a:normAutofit/>
          </a:bodyPr>
          <a:lstStyle/>
          <a:p>
            <a:pPr marL="539496" indent="-457200">
              <a:buAutoNum type="arabicPeriod"/>
            </a:pPr>
            <a:r>
              <a:rPr lang="ru-RU" sz="3200" i="1" dirty="0" smtClean="0"/>
              <a:t>П.И. Чайковский</a:t>
            </a:r>
          </a:p>
          <a:p>
            <a:pPr marL="539496" indent="-457200">
              <a:buAutoNum type="arabicPeriod"/>
            </a:pPr>
            <a:r>
              <a:rPr lang="ru-RU" sz="3200" i="1" dirty="0" smtClean="0"/>
              <a:t> А.Е. </a:t>
            </a:r>
            <a:r>
              <a:rPr lang="ru-RU" sz="3200" i="1" dirty="0" err="1" smtClean="0"/>
              <a:t>Варлаамов</a:t>
            </a:r>
            <a:endParaRPr lang="ru-RU" sz="3200" i="1" dirty="0" smtClean="0"/>
          </a:p>
          <a:p>
            <a:pPr marL="539496" indent="-457200">
              <a:buAutoNum type="arabicPeriod" startAt="3"/>
            </a:pPr>
            <a:r>
              <a:rPr lang="ru-RU" sz="3200" i="1" dirty="0" smtClean="0"/>
              <a:t>А.Г. Рубинштейн</a:t>
            </a:r>
          </a:p>
          <a:p>
            <a:pPr marL="539496" indent="-457200">
              <a:buAutoNum type="arabicPeriod" startAt="3"/>
            </a:pPr>
            <a:r>
              <a:rPr lang="ru-RU" sz="3200" i="1" dirty="0" smtClean="0"/>
              <a:t>М.И. Глинка</a:t>
            </a:r>
          </a:p>
          <a:p>
            <a:pPr marL="539496" indent="-457200">
              <a:buAutoNum type="arabicPeriod" startAt="3"/>
            </a:pPr>
            <a:r>
              <a:rPr lang="ru-RU" sz="3200" i="1" dirty="0" smtClean="0"/>
              <a:t>А.Л. </a:t>
            </a:r>
            <a:r>
              <a:rPr lang="ru-RU" sz="3200" i="1" dirty="0" err="1" smtClean="0"/>
              <a:t>Гурилёв</a:t>
            </a:r>
            <a:endParaRPr lang="ru-RU" sz="3200" i="1" dirty="0" smtClean="0"/>
          </a:p>
          <a:p>
            <a:pPr marL="539496" indent="-457200">
              <a:buAutoNum type="arabicPeriod" startAt="3"/>
            </a:pPr>
            <a:r>
              <a:rPr lang="ru-RU" sz="3200" i="1" dirty="0" smtClean="0"/>
              <a:t>С.В. Рахманинов</a:t>
            </a:r>
          </a:p>
          <a:p>
            <a:pPr marL="539496" indent="-457200">
              <a:buAutoNum type="arabicPeriod" startAt="3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885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39496" lvl="0" indent="-457200">
              <a:buClr>
                <a:srgbClr val="3891A7"/>
              </a:buClr>
              <a:buFont typeface="Wingdings 2"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«Однозвучно </a:t>
            </a:r>
            <a:r>
              <a:rPr lang="ru-RU" sz="2400" dirty="0" smtClean="0">
                <a:solidFill>
                  <a:prstClr val="black"/>
                </a:solidFill>
              </a:rPr>
              <a:t>гремит колокольчик…»</a:t>
            </a:r>
            <a:endParaRPr lang="ru-RU" sz="2400" dirty="0">
              <a:solidFill>
                <a:prstClr val="black"/>
              </a:solidFill>
            </a:endParaRPr>
          </a:p>
          <a:p>
            <a:pPr marL="539496" lvl="0" indent="-457200">
              <a:buClr>
                <a:srgbClr val="3891A7"/>
              </a:buClr>
              <a:buFont typeface="Wingdings 2"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«Не шей ты мне, </a:t>
            </a:r>
            <a:r>
              <a:rPr lang="ru-RU" sz="2400" dirty="0" smtClean="0">
                <a:solidFill>
                  <a:prstClr val="black"/>
                </a:solidFill>
              </a:rPr>
              <a:t>матушка красный сарафан…»</a:t>
            </a:r>
            <a:endParaRPr lang="ru-RU" sz="2400" dirty="0">
              <a:solidFill>
                <a:prstClr val="black"/>
              </a:solidFill>
            </a:endParaRPr>
          </a:p>
          <a:p>
            <a:pPr marL="539496" lvl="0" indent="-457200">
              <a:buClr>
                <a:srgbClr val="3891A7"/>
              </a:buClr>
              <a:buFont typeface="Wingdings 2"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«Я помню </a:t>
            </a:r>
            <a:r>
              <a:rPr lang="ru-RU" sz="2400" dirty="0" smtClean="0">
                <a:solidFill>
                  <a:prstClr val="black"/>
                </a:solidFill>
              </a:rPr>
              <a:t>чудное мгновенье по: передо мной явилась ты …»</a:t>
            </a:r>
            <a:endParaRPr lang="ru-RU" sz="2400" dirty="0">
              <a:solidFill>
                <a:prstClr val="black"/>
              </a:solidFill>
            </a:endParaRPr>
          </a:p>
          <a:p>
            <a:pPr marL="539496" lvl="0" indent="-457200">
              <a:buClr>
                <a:srgbClr val="3891A7"/>
              </a:buClr>
              <a:buFont typeface="Wingdings 2"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«По утру, на </a:t>
            </a:r>
            <a:r>
              <a:rPr lang="ru-RU" sz="2400" dirty="0" smtClean="0">
                <a:solidFill>
                  <a:prstClr val="black"/>
                </a:solidFill>
              </a:rPr>
              <a:t>заре, по росистой траве…»</a:t>
            </a:r>
            <a:endParaRPr lang="ru-RU" sz="2400" dirty="0">
              <a:solidFill>
                <a:prstClr val="black"/>
              </a:solidFill>
            </a:endParaRPr>
          </a:p>
          <a:p>
            <a:pPr marL="539496" lvl="0" indent="-457200">
              <a:buClr>
                <a:srgbClr val="3891A7"/>
              </a:buClr>
              <a:buFont typeface="Wingdings 2"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«Горные вершины </a:t>
            </a:r>
            <a:r>
              <a:rPr lang="ru-RU" sz="2400" dirty="0" smtClean="0">
                <a:solidFill>
                  <a:prstClr val="black"/>
                </a:solidFill>
              </a:rPr>
              <a:t>спят во тьме ночной…»</a:t>
            </a:r>
            <a:endParaRPr lang="ru-RU" sz="2400" dirty="0">
              <a:solidFill>
                <a:prstClr val="black"/>
              </a:solidFill>
            </a:endParaRPr>
          </a:p>
          <a:p>
            <a:pPr marL="539496" lvl="0" indent="-457200">
              <a:buClr>
                <a:srgbClr val="3891A7"/>
              </a:buClr>
              <a:buFont typeface="Wingdings 2"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«</a:t>
            </a:r>
            <a:r>
              <a:rPr lang="ru-RU" sz="2400" dirty="0" err="1">
                <a:solidFill>
                  <a:prstClr val="black"/>
                </a:solidFill>
              </a:rPr>
              <a:t>Благославляю</a:t>
            </a:r>
            <a:r>
              <a:rPr lang="ru-RU" sz="2400" dirty="0">
                <a:solidFill>
                  <a:prstClr val="black"/>
                </a:solidFill>
              </a:rPr>
              <a:t> вас леса</a:t>
            </a:r>
            <a:r>
              <a:rPr lang="ru-RU" sz="2400" dirty="0" smtClean="0">
                <a:solidFill>
                  <a:prstClr val="black"/>
                </a:solidFill>
              </a:rPr>
              <a:t>, долины, нивы, горы, воды…»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82296" lvl="0" indent="0">
              <a:buClr>
                <a:srgbClr val="3891A7"/>
              </a:buClr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5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  <a:r>
              <a:rPr lang="ru-RU" sz="2400" i="1" dirty="0" smtClean="0">
                <a:solidFill>
                  <a:prstClr val="black"/>
                </a:solidFill>
              </a:rPr>
              <a:t>М.И. </a:t>
            </a:r>
            <a:r>
              <a:rPr lang="ru-RU" sz="2400" i="1" dirty="0" err="1" smtClean="0">
                <a:solidFill>
                  <a:prstClr val="black"/>
                </a:solidFill>
              </a:rPr>
              <a:t>Гурилёв</a:t>
            </a:r>
            <a:r>
              <a:rPr lang="ru-RU" sz="2400" i="1" dirty="0" smtClean="0">
                <a:solidFill>
                  <a:prstClr val="black"/>
                </a:solidFill>
              </a:rPr>
              <a:t>  </a:t>
            </a:r>
          </a:p>
          <a:p>
            <a:pPr marL="82296" lvl="0" indent="0">
              <a:buClr>
                <a:srgbClr val="3891A7"/>
              </a:buClr>
              <a:buNone/>
            </a:pPr>
            <a:endParaRPr lang="ru-RU" sz="2400" i="1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400" b="1" i="1" dirty="0" smtClean="0">
                <a:solidFill>
                  <a:prstClr val="black"/>
                </a:solidFill>
              </a:rPr>
              <a:t>2</a:t>
            </a:r>
            <a:r>
              <a:rPr lang="ru-RU" sz="2400" i="1" dirty="0" smtClean="0">
                <a:solidFill>
                  <a:prstClr val="black"/>
                </a:solidFill>
              </a:rPr>
              <a:t>. А.Е</a:t>
            </a:r>
            <a:r>
              <a:rPr lang="ru-RU" sz="2400" i="1" dirty="0">
                <a:solidFill>
                  <a:prstClr val="black"/>
                </a:solidFill>
              </a:rPr>
              <a:t>. </a:t>
            </a:r>
            <a:r>
              <a:rPr lang="ru-RU" sz="2400" i="1" dirty="0" err="1">
                <a:solidFill>
                  <a:prstClr val="black"/>
                </a:solidFill>
              </a:rPr>
              <a:t>Варлаамов</a:t>
            </a:r>
            <a:endParaRPr lang="ru-RU" sz="2400" i="1" dirty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2400" i="1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2400" i="1" dirty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400" b="1" i="1" dirty="0" smtClean="0">
                <a:solidFill>
                  <a:prstClr val="black"/>
                </a:solidFill>
              </a:rPr>
              <a:t>4</a:t>
            </a:r>
            <a:r>
              <a:rPr lang="ru-RU" sz="2400" i="1" dirty="0" smtClean="0">
                <a:solidFill>
                  <a:prstClr val="black"/>
                </a:solidFill>
              </a:rPr>
              <a:t>. М.И. Глинка</a:t>
            </a:r>
          </a:p>
          <a:p>
            <a:pPr marL="82296" indent="0">
              <a:buClr>
                <a:srgbClr val="3891A7"/>
              </a:buClr>
              <a:buNone/>
            </a:pPr>
            <a:endParaRPr lang="ru-RU" sz="2400" i="1" dirty="0">
              <a:solidFill>
                <a:prstClr val="black"/>
              </a:solidFill>
            </a:endParaRPr>
          </a:p>
          <a:p>
            <a:pPr marL="82296" indent="0">
              <a:buClr>
                <a:srgbClr val="3891A7"/>
              </a:buClr>
              <a:buNone/>
            </a:pPr>
            <a:r>
              <a:rPr lang="ru-RU" sz="2400" b="1" i="1" dirty="0" smtClean="0">
                <a:solidFill>
                  <a:prstClr val="black"/>
                </a:solidFill>
              </a:rPr>
              <a:t>6. </a:t>
            </a:r>
            <a:r>
              <a:rPr lang="ru-RU" sz="2400" i="1" dirty="0" smtClean="0">
                <a:solidFill>
                  <a:prstClr val="black"/>
                </a:solidFill>
              </a:rPr>
              <a:t>С.В</a:t>
            </a:r>
            <a:r>
              <a:rPr lang="ru-RU" sz="2400" i="1" dirty="0">
                <a:solidFill>
                  <a:prstClr val="black"/>
                </a:solidFill>
              </a:rPr>
              <a:t>. Рахманинов</a:t>
            </a:r>
          </a:p>
          <a:p>
            <a:pPr marL="82296" indent="0">
              <a:buClr>
                <a:srgbClr val="3891A7"/>
              </a:buClr>
              <a:buNone/>
            </a:pPr>
            <a:endParaRPr lang="ru-RU" sz="2400" i="1" dirty="0">
              <a:solidFill>
                <a:prstClr val="black"/>
              </a:solidFill>
            </a:endParaRPr>
          </a:p>
          <a:p>
            <a:pPr marL="82296" indent="0">
              <a:buClr>
                <a:srgbClr val="3891A7"/>
              </a:buClr>
              <a:buNone/>
            </a:pPr>
            <a:r>
              <a:rPr lang="ru-RU" sz="2400" b="1" i="1" dirty="0" smtClean="0">
                <a:solidFill>
                  <a:prstClr val="black"/>
                </a:solidFill>
              </a:rPr>
              <a:t>2</a:t>
            </a:r>
            <a:r>
              <a:rPr lang="ru-RU" sz="2400" i="1" dirty="0" smtClean="0">
                <a:solidFill>
                  <a:prstClr val="black"/>
                </a:solidFill>
              </a:rPr>
              <a:t>. А.Е</a:t>
            </a:r>
            <a:r>
              <a:rPr lang="ru-RU" sz="2400" i="1" dirty="0">
                <a:solidFill>
                  <a:prstClr val="black"/>
                </a:solidFill>
              </a:rPr>
              <a:t>. </a:t>
            </a:r>
            <a:r>
              <a:rPr lang="ru-RU" sz="2400" i="1" dirty="0" err="1">
                <a:solidFill>
                  <a:prstClr val="black"/>
                </a:solidFill>
              </a:rPr>
              <a:t>Варлаамов</a:t>
            </a:r>
            <a:endParaRPr lang="ru-RU" sz="2400" i="1" dirty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400" b="1" i="1" dirty="0" smtClean="0">
                <a:solidFill>
                  <a:prstClr val="black"/>
                </a:solidFill>
              </a:rPr>
              <a:t>3</a:t>
            </a:r>
            <a:r>
              <a:rPr lang="ru-RU" sz="2400" i="1" dirty="0" smtClean="0">
                <a:solidFill>
                  <a:prstClr val="black"/>
                </a:solidFill>
              </a:rPr>
              <a:t>. А.Г. Рубинштейн</a:t>
            </a:r>
            <a:endParaRPr lang="ru-RU" sz="2400" i="1" dirty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2400" i="1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400" b="1" i="1" dirty="0" smtClean="0">
                <a:solidFill>
                  <a:prstClr val="black"/>
                </a:solidFill>
              </a:rPr>
              <a:t>6</a:t>
            </a:r>
            <a:r>
              <a:rPr lang="ru-RU" sz="2400" i="1" dirty="0" smtClean="0">
                <a:solidFill>
                  <a:prstClr val="black"/>
                </a:solidFill>
              </a:rPr>
              <a:t>. П.И. Чайковский</a:t>
            </a:r>
            <a:endParaRPr lang="ru-RU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Concert_Choir_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92088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984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Русская духовная музыка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продолжи…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Церковное пение в древности было…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Сплав народной русской культуры с «иноземной», византийской, выразился в таком явлении, как…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Для записи древней церковной музыки на Руси употреблялась специальная нотация…, позднее она получила название…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В 15 в. в русской иконописи развивается богословское учение о…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В 17 в. появляется </a:t>
            </a:r>
            <a:r>
              <a:rPr lang="ru-RU" sz="2400" dirty="0" err="1" smtClean="0"/>
              <a:t>партесное</a:t>
            </a:r>
            <a:r>
              <a:rPr lang="ru-RU" sz="2400" dirty="0" smtClean="0"/>
              <a:t> пение, это….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В 18 в. в русской музыке появился новый жанр - ….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 smtClean="0"/>
              <a:t>Назовите духовный концерт М.С. Березовского («Не </a:t>
            </a:r>
            <a:r>
              <a:rPr lang="ru-RU" sz="2400" dirty="0" err="1" smtClean="0"/>
              <a:t>отвержи</a:t>
            </a:r>
            <a:r>
              <a:rPr lang="ru-RU" sz="2400" dirty="0" smtClean="0"/>
              <a:t>…»</a:t>
            </a:r>
          </a:p>
          <a:p>
            <a:pPr marL="82296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646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78485409_c6a2064815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920880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8806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400" dirty="0" smtClean="0"/>
              <a:t>Одноголосным ,унисонным, мужским, а </a:t>
            </a:r>
            <a:r>
              <a:rPr lang="ru-RU" sz="2400" dirty="0" err="1" smtClean="0"/>
              <a:t>капелльным</a:t>
            </a:r>
            <a:endParaRPr lang="ru-RU" sz="2400" dirty="0" smtClean="0"/>
          </a:p>
          <a:p>
            <a:pPr marL="596646" indent="-514350">
              <a:buFont typeface="+mj-lt"/>
              <a:buAutoNum type="arabicPeriod"/>
            </a:pPr>
            <a:r>
              <a:rPr lang="ru-RU" sz="2400" dirty="0" smtClean="0"/>
              <a:t>Знаменный распев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dirty="0" smtClean="0"/>
              <a:t>Знаменная (от славянского слова знамя – знак);</a:t>
            </a:r>
          </a:p>
          <a:p>
            <a:pPr marL="82296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крюковая, по названию одного из главных её знаков – крюка</a:t>
            </a:r>
          </a:p>
          <a:p>
            <a:pPr marL="539496" indent="-457200">
              <a:buAutoNum type="arabicPlain" startAt="4"/>
            </a:pPr>
            <a:r>
              <a:rPr lang="ru-RU" sz="2400" dirty="0" smtClean="0"/>
              <a:t>Богословское учение о Троице, триедином Боге – Отце, Сыне, Святом Духе</a:t>
            </a:r>
          </a:p>
          <a:p>
            <a:pPr marL="539496" indent="-457200">
              <a:buAutoNum type="arabicPlain" startAt="4"/>
            </a:pPr>
            <a:r>
              <a:rPr lang="ru-RU" sz="2400" dirty="0" smtClean="0"/>
              <a:t>Многоголосное пение</a:t>
            </a:r>
          </a:p>
          <a:p>
            <a:pPr marL="539496" indent="-457200">
              <a:buAutoNum type="arabicPlain" startAt="4"/>
            </a:pPr>
            <a:r>
              <a:rPr lang="ru-RU" sz="2400" dirty="0" smtClean="0"/>
              <a:t>Многоголосный духовный концерт</a:t>
            </a:r>
          </a:p>
          <a:p>
            <a:pPr marL="539496" indent="-457200">
              <a:buAutoNum type="arabicPlain" startAt="4"/>
            </a:pPr>
            <a:r>
              <a:rPr lang="ru-RU" sz="2400" dirty="0" smtClean="0"/>
              <a:t>«Не </a:t>
            </a:r>
            <a:r>
              <a:rPr lang="ru-RU" sz="2400" dirty="0" err="1" smtClean="0"/>
              <a:t>отвержи</a:t>
            </a:r>
            <a:r>
              <a:rPr lang="ru-RU" sz="2400" dirty="0" smtClean="0"/>
              <a:t> мене во время старости»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296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3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92088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33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7498080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Мир музыки И.С. </a:t>
            </a:r>
            <a:r>
              <a:rPr lang="ru-RU" sz="3200" b="1" dirty="0"/>
              <a:t>Баха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i="1" dirty="0"/>
              <a:t>Найдите соответствующие терминам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И. С. Бах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Токката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Фуга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Барокко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Гармония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Полифония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Гомофония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Контрапункт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Хорал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340768"/>
            <a:ext cx="3657600" cy="525658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i="1" dirty="0" smtClean="0"/>
              <a:t>1.  прикосновение</a:t>
            </a:r>
            <a:r>
              <a:rPr lang="ru-RU" sz="2000" i="1" dirty="0"/>
              <a:t>, </a:t>
            </a:r>
            <a:r>
              <a:rPr lang="ru-RU" sz="2000" i="1" dirty="0" smtClean="0"/>
              <a:t>удар</a:t>
            </a:r>
            <a:r>
              <a:rPr lang="ru-RU" sz="2000" i="1" dirty="0"/>
              <a:t>,</a:t>
            </a:r>
            <a:r>
              <a:rPr lang="ru-RU" sz="2000" i="1" dirty="0" smtClean="0"/>
              <a:t> характерно </a:t>
            </a:r>
            <a:r>
              <a:rPr lang="ru-RU" sz="2000" i="1" dirty="0"/>
              <a:t>быстрое, чёткое движение равными короткими </a:t>
            </a:r>
            <a:r>
              <a:rPr lang="ru-RU" sz="2000" i="1" dirty="0" smtClean="0"/>
              <a:t>длительностями.</a:t>
            </a:r>
            <a:endParaRPr lang="ru-RU" sz="2000" i="1" dirty="0"/>
          </a:p>
          <a:p>
            <a:pPr marL="82296" indent="0">
              <a:buNone/>
            </a:pPr>
            <a:r>
              <a:rPr lang="ru-RU" sz="2000" i="1" dirty="0" smtClean="0"/>
              <a:t>2.  бег</a:t>
            </a:r>
            <a:r>
              <a:rPr lang="ru-RU" sz="2000" i="1" dirty="0"/>
              <a:t>, </a:t>
            </a:r>
            <a:r>
              <a:rPr lang="ru-RU" sz="2000" i="1" dirty="0" smtClean="0"/>
              <a:t>быстрое течение. Многоголосное полифоническое произведение.</a:t>
            </a:r>
          </a:p>
          <a:p>
            <a:pPr marL="82296" indent="0">
              <a:buNone/>
            </a:pPr>
            <a:r>
              <a:rPr lang="ru-RU" sz="2000" i="1" dirty="0" smtClean="0"/>
              <a:t>3. причудливый</a:t>
            </a:r>
          </a:p>
          <a:p>
            <a:pPr marL="82296" indent="0">
              <a:buNone/>
            </a:pPr>
            <a:r>
              <a:rPr lang="ru-RU" sz="2000" i="1" dirty="0" smtClean="0"/>
              <a:t>4. согласие, созвучие</a:t>
            </a:r>
            <a:endParaRPr lang="ru-RU" sz="2000" i="1" dirty="0"/>
          </a:p>
          <a:p>
            <a:pPr marL="82296" indent="0">
              <a:buNone/>
            </a:pPr>
            <a:r>
              <a:rPr lang="ru-RU" sz="2000" i="1" dirty="0" smtClean="0"/>
              <a:t>5. многоголосие</a:t>
            </a:r>
          </a:p>
          <a:p>
            <a:pPr marL="82296" indent="0">
              <a:buNone/>
            </a:pPr>
            <a:r>
              <a:rPr lang="ru-RU" sz="2000" i="1" dirty="0" smtClean="0"/>
              <a:t>6. </a:t>
            </a:r>
            <a:r>
              <a:rPr lang="ru-RU" sz="2000" i="1" dirty="0" err="1"/>
              <a:t>о</a:t>
            </a:r>
            <a:r>
              <a:rPr lang="ru-RU" sz="2000" i="1" dirty="0" err="1" smtClean="0"/>
              <a:t>дноголосие</a:t>
            </a:r>
            <a:endParaRPr lang="ru-RU" sz="2000" i="1" dirty="0" smtClean="0"/>
          </a:p>
          <a:p>
            <a:pPr marL="82296" indent="0">
              <a:buNone/>
            </a:pPr>
            <a:r>
              <a:rPr lang="ru-RU" sz="2000" i="1" dirty="0" smtClean="0"/>
              <a:t>7. тип полифонии</a:t>
            </a:r>
          </a:p>
          <a:p>
            <a:pPr marL="82296" indent="0">
              <a:buNone/>
            </a:pPr>
            <a:r>
              <a:rPr lang="ru-RU" sz="2000" i="1" dirty="0" smtClean="0"/>
              <a:t>8. Хоровое песнопение</a:t>
            </a:r>
          </a:p>
          <a:p>
            <a:pPr marL="82296" indent="0">
              <a:buNone/>
            </a:pPr>
            <a:r>
              <a:rPr lang="ru-RU" sz="2000" i="1" dirty="0" smtClean="0"/>
              <a:t>9.Немецкий композитор</a:t>
            </a:r>
          </a:p>
          <a:p>
            <a:pPr marL="82296" indent="0">
              <a:buNone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2387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        1      -     9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2      -     1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3     -     2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4     -     3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5     -     4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6     -     5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7      -     6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8     -     7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9     -    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91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carm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84887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217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Сценическая кантата. Инструментальный концерт</a:t>
            </a:r>
            <a:br>
              <a:rPr lang="ru-RU" sz="2400" b="1" dirty="0" smtClean="0"/>
            </a:br>
            <a:r>
              <a:rPr lang="ru-RU" sz="2400" i="1" dirty="0" smtClean="0"/>
              <a:t>Выберите правильный ответ: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628800"/>
            <a:ext cx="3657600" cy="4558640"/>
          </a:xfrm>
        </p:spPr>
        <p:txBody>
          <a:bodyPr>
            <a:no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ru-RU" sz="2000" dirty="0" smtClean="0"/>
              <a:t>Создатель жанра – сценическая кантата (равноправное сочетание музыки, танца и сценического действия).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000" dirty="0" smtClean="0"/>
              <a:t>Назовите произведение этого жанра.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000" dirty="0" smtClean="0"/>
              <a:t>Создатель жанра инструментального концерта.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000" dirty="0" smtClean="0"/>
              <a:t>Назовите произведение этого жанра.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3200" dirty="0" smtClean="0"/>
              <a:t>Цикл «Времена года»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200" dirty="0" smtClean="0"/>
              <a:t>Карл </a:t>
            </a:r>
            <a:r>
              <a:rPr lang="ru-RU" sz="3200" dirty="0" err="1" smtClean="0"/>
              <a:t>Орф</a:t>
            </a:r>
            <a:endParaRPr lang="ru-RU" sz="3200" dirty="0" smtClean="0"/>
          </a:p>
          <a:p>
            <a:pPr marL="596646" indent="-514350">
              <a:buFont typeface="+mj-lt"/>
              <a:buAutoNum type="arabicPeriod"/>
            </a:pPr>
            <a:r>
              <a:rPr lang="ru-RU" sz="3200" dirty="0" smtClean="0"/>
              <a:t>«Кармина Бурана»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200" dirty="0" smtClean="0"/>
              <a:t>Антонио Вивальди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388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            1    -    2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2   -   3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3    -   4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4    -   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9146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75320527_1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8488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0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РАСШИФРУЙТЕ НАЗВАНИЯ ЖАНРОВ ФОРТЕПИАННОЙ МУЗЫКИ ф. ШОПЕНА, ПОСТАВИВ БУКВЫВ НУЖНОМ ПОРЯДКЕ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2479597"/>
              </p:ext>
            </p:extLst>
          </p:nvPr>
        </p:nvGraphicFramePr>
        <p:xfrm>
          <a:off x="1403648" y="1628800"/>
          <a:ext cx="6624736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68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6300" y="298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3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Прелюдия</a:t>
            </a:r>
          </a:p>
          <a:p>
            <a:r>
              <a:rPr lang="ru-RU" dirty="0" smtClean="0"/>
              <a:t>Мазурка</a:t>
            </a:r>
          </a:p>
          <a:p>
            <a:r>
              <a:rPr lang="ru-RU" dirty="0" smtClean="0"/>
              <a:t>Ноктюрн</a:t>
            </a:r>
          </a:p>
          <a:p>
            <a:r>
              <a:rPr lang="ru-RU" dirty="0" smtClean="0"/>
              <a:t>Полонез</a:t>
            </a:r>
          </a:p>
          <a:p>
            <a:r>
              <a:rPr lang="ru-RU" dirty="0" smtClean="0"/>
              <a:t>Баллада</a:t>
            </a:r>
          </a:p>
          <a:p>
            <a:r>
              <a:rPr lang="ru-RU" dirty="0" smtClean="0"/>
              <a:t>Вальс</a:t>
            </a:r>
          </a:p>
          <a:p>
            <a:r>
              <a:rPr lang="ru-RU" dirty="0" smtClean="0"/>
              <a:t>Этюд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1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Блиц 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Как называется музыка, которую исполняют только на инструментах без участия голоса?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Какую музыку называют вокальной?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Как называются люди, создающие музыкальные произведения?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Сколько групп музыкальных инструментов существует?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Как называется большой коллектив певцов?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Большой коллектив музыкантов, играющих на различных инструментах?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Какое слово по-итальянски означает «труд», «сочинение»?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Творческий союз музыки, хореографии, литературы, изобразительного искусства?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Творческий союз эстрадной и бытовой музыки, хореографии, драмы </a:t>
            </a:r>
            <a:r>
              <a:rPr lang="ru-RU" dirty="0" smtClean="0"/>
              <a:t>и изобразительного искусства?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1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/>
              <a:t>Спасибо за внимание</a:t>
            </a:r>
            <a:endParaRPr lang="ru-RU" sz="5400" i="1" dirty="0"/>
          </a:p>
        </p:txBody>
      </p:sp>
      <p:pic>
        <p:nvPicPr>
          <p:cNvPr id="11266" name="Picture 2" descr="C:\Users\ASUS\Desktop\0_a9187_5f71bb99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4553"/>
            <a:ext cx="7920880" cy="516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824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584" y="260648"/>
            <a:ext cx="7498080" cy="1143000"/>
          </a:xfrm>
        </p:spPr>
        <p:txBody>
          <a:bodyPr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Инструментальная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Музыка, предназначенная для пения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Композитор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Четыре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Хор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Оркестр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Опера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Балет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Мюзикл</a:t>
            </a:r>
          </a:p>
          <a:p>
            <a:pPr marL="596646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933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73bbb3270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9208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80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Выразительные средства музыки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i="1" dirty="0" smtClean="0"/>
              <a:t>Найдите соответствующие терминам определения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484784"/>
            <a:ext cx="3657600" cy="46634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Мелодия</a:t>
            </a:r>
          </a:p>
          <a:p>
            <a:r>
              <a:rPr lang="ru-RU" dirty="0" smtClean="0"/>
              <a:t>Динамика</a:t>
            </a:r>
          </a:p>
          <a:p>
            <a:r>
              <a:rPr lang="ru-RU" dirty="0" smtClean="0"/>
              <a:t>Штрихи</a:t>
            </a:r>
          </a:p>
          <a:p>
            <a:r>
              <a:rPr lang="ru-RU" dirty="0" smtClean="0"/>
              <a:t>Темп</a:t>
            </a:r>
          </a:p>
          <a:p>
            <a:r>
              <a:rPr lang="ru-RU" dirty="0" smtClean="0"/>
              <a:t>Тембр</a:t>
            </a:r>
          </a:p>
          <a:p>
            <a:r>
              <a:rPr lang="ru-RU" dirty="0" smtClean="0"/>
              <a:t>Ритм</a:t>
            </a:r>
          </a:p>
          <a:p>
            <a:r>
              <a:rPr lang="ru-RU" dirty="0" smtClean="0"/>
              <a:t>Лад</a:t>
            </a:r>
          </a:p>
          <a:p>
            <a:r>
              <a:rPr lang="ru-RU" dirty="0" smtClean="0"/>
              <a:t>Регистр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196752"/>
            <a:ext cx="3657600" cy="5350728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1.Скорость исполнения музыки</a:t>
            </a:r>
          </a:p>
          <a:p>
            <a:r>
              <a:rPr lang="ru-RU" sz="2000" dirty="0" smtClean="0"/>
              <a:t>2. Равномерное чередование сильных и слабых долей в музыке.</a:t>
            </a:r>
          </a:p>
          <a:p>
            <a:r>
              <a:rPr lang="ru-RU" sz="2000" dirty="0" smtClean="0"/>
              <a:t>3. Система взаимоотношений устойчивых и неустойчивых ступеней.</a:t>
            </a:r>
          </a:p>
          <a:p>
            <a:r>
              <a:rPr lang="ru-RU" sz="2000" dirty="0" smtClean="0"/>
              <a:t>4. Способы </a:t>
            </a:r>
            <a:r>
              <a:rPr lang="ru-RU" sz="2000" dirty="0" err="1" smtClean="0"/>
              <a:t>звукоизвлечения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5. Одноголосная последовательность звуков</a:t>
            </a:r>
          </a:p>
          <a:p>
            <a:r>
              <a:rPr lang="ru-RU" sz="2000" dirty="0" smtClean="0"/>
              <a:t>6. Сила звучания музыки.</a:t>
            </a:r>
          </a:p>
          <a:p>
            <a:r>
              <a:rPr lang="ru-RU" sz="2000" dirty="0" smtClean="0"/>
              <a:t>7. Характерная особенность звучания голоса или инструмента.</a:t>
            </a:r>
          </a:p>
          <a:p>
            <a:r>
              <a:rPr lang="ru-RU" sz="2000" dirty="0" smtClean="0"/>
              <a:t>8.Часть звукового диапазона.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792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Мелодия                                                5</a:t>
            </a:r>
          </a:p>
          <a:p>
            <a:r>
              <a:rPr lang="ru-RU" sz="2800" dirty="0" smtClean="0"/>
              <a:t>Динамика                                             6</a:t>
            </a:r>
          </a:p>
          <a:p>
            <a:r>
              <a:rPr lang="ru-RU" sz="2800" dirty="0" smtClean="0"/>
              <a:t>Штрихи                                                  4</a:t>
            </a:r>
          </a:p>
          <a:p>
            <a:r>
              <a:rPr lang="ru-RU" sz="2800" dirty="0" smtClean="0"/>
              <a:t>Темп                                                         1</a:t>
            </a:r>
          </a:p>
          <a:p>
            <a:r>
              <a:rPr lang="ru-RU" sz="2800" dirty="0" smtClean="0"/>
              <a:t>Тембр                                                       7</a:t>
            </a:r>
          </a:p>
          <a:p>
            <a:r>
              <a:rPr lang="ru-RU" sz="2800" dirty="0" smtClean="0"/>
              <a:t>Ритм                                                         2</a:t>
            </a:r>
          </a:p>
          <a:p>
            <a:r>
              <a:rPr lang="ru-RU" sz="2800" dirty="0" smtClean="0"/>
              <a:t>Лад                                                           3</a:t>
            </a:r>
          </a:p>
          <a:p>
            <a:r>
              <a:rPr lang="ru-RU" sz="2800" dirty="0" smtClean="0"/>
              <a:t>Регистр                                                   8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648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0_773e6_ced69c7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92088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903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Жанры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/>
              <a:t>Укажите, к какому виду музыки относятся жанры</a:t>
            </a:r>
            <a:endParaRPr lang="ru-RU" sz="27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 Соната</a:t>
            </a:r>
          </a:p>
          <a:p>
            <a:r>
              <a:rPr lang="ru-RU" dirty="0" smtClean="0"/>
              <a:t>2. Кантата</a:t>
            </a:r>
          </a:p>
          <a:p>
            <a:r>
              <a:rPr lang="ru-RU" dirty="0" smtClean="0"/>
              <a:t>3. Романс</a:t>
            </a:r>
          </a:p>
          <a:p>
            <a:r>
              <a:rPr lang="ru-RU" dirty="0" smtClean="0"/>
              <a:t>4. Симфония</a:t>
            </a:r>
          </a:p>
          <a:p>
            <a:r>
              <a:rPr lang="ru-RU" dirty="0" smtClean="0"/>
              <a:t>5. Опера</a:t>
            </a:r>
          </a:p>
          <a:p>
            <a:r>
              <a:rPr lang="ru-RU" dirty="0" smtClean="0"/>
              <a:t>6. Оратория</a:t>
            </a:r>
          </a:p>
          <a:p>
            <a:r>
              <a:rPr lang="ru-RU" dirty="0" smtClean="0"/>
              <a:t>7. Квартет</a:t>
            </a:r>
          </a:p>
          <a:p>
            <a:r>
              <a:rPr lang="ru-RU" dirty="0" smtClean="0"/>
              <a:t>8. Балет</a:t>
            </a:r>
          </a:p>
          <a:p>
            <a:r>
              <a:rPr lang="ru-RU" dirty="0" smtClean="0"/>
              <a:t>9. Прелюдия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1. </a:t>
            </a:r>
            <a:r>
              <a:rPr lang="ru-RU" dirty="0" smtClean="0"/>
              <a:t>Инструментальная музыка</a:t>
            </a:r>
          </a:p>
          <a:p>
            <a:r>
              <a:rPr lang="ru-RU" b="1" dirty="0" smtClean="0"/>
              <a:t>2. </a:t>
            </a:r>
            <a:r>
              <a:rPr lang="ru-RU" dirty="0" smtClean="0"/>
              <a:t>Вокальная музыка</a:t>
            </a:r>
          </a:p>
          <a:p>
            <a:r>
              <a:rPr lang="ru-RU" b="1" dirty="0" smtClean="0"/>
              <a:t>3. </a:t>
            </a:r>
            <a:r>
              <a:rPr lang="ru-RU" dirty="0" smtClean="0"/>
              <a:t>Вокально – хоровая музыка</a:t>
            </a:r>
          </a:p>
          <a:p>
            <a:r>
              <a:rPr lang="ru-RU" b="1" dirty="0" smtClean="0"/>
              <a:t>4. </a:t>
            </a:r>
            <a:r>
              <a:rPr lang="ru-RU" dirty="0" smtClean="0"/>
              <a:t>Музыкально – сценическое произведение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3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671</TotalTime>
  <Words>891</Words>
  <Application>Microsoft Office PowerPoint</Application>
  <PresentationFormat>Экран (4:3)</PresentationFormat>
  <Paragraphs>310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Музыкальная викторина «Музыка в вопросах и заданиях»</vt:lpstr>
      <vt:lpstr>Слайд 2</vt:lpstr>
      <vt:lpstr>Блиц вопросы</vt:lpstr>
      <vt:lpstr>ОТВЕТЫ</vt:lpstr>
      <vt:lpstr>Слайд 5</vt:lpstr>
      <vt:lpstr>Выразительные средства музыки Найдите соответствующие терминам определения</vt:lpstr>
      <vt:lpstr>Ответы</vt:lpstr>
      <vt:lpstr>Слайд 8</vt:lpstr>
      <vt:lpstr>Жанры Укажите, к какому виду музыки относятся жанры</vt:lpstr>
      <vt:lpstr>ОТВЕТЫ</vt:lpstr>
      <vt:lpstr>Слайд 11</vt:lpstr>
      <vt:lpstr>Инструменты Выберите правильный ответ </vt:lpstr>
      <vt:lpstr>Инструменты</vt:lpstr>
      <vt:lpstr>ОТВЕТЫ</vt:lpstr>
      <vt:lpstr>Слайд 15</vt:lpstr>
      <vt:lpstr>                          Русский романс продолжи, назови                             назови автора</vt:lpstr>
      <vt:lpstr>Ответы</vt:lpstr>
      <vt:lpstr>Слайд 18</vt:lpstr>
      <vt:lpstr>        Русская духовная музыка продолжи…</vt:lpstr>
      <vt:lpstr>Ответы</vt:lpstr>
      <vt:lpstr>Слайд 21</vt:lpstr>
      <vt:lpstr>Мир музыки И.С. Баха Найдите соответствующие терминам определения</vt:lpstr>
      <vt:lpstr>Ответы</vt:lpstr>
      <vt:lpstr>Слайд 24</vt:lpstr>
      <vt:lpstr>Сценическая кантата. Инструментальный концерт Выберите правильный ответ:</vt:lpstr>
      <vt:lpstr>Ответы</vt:lpstr>
      <vt:lpstr>Слайд 27</vt:lpstr>
      <vt:lpstr>РАСШИФРУЙТЕ НАЗВАНИЯ ЖАНРОВ ФОРТЕПИАННОЙ МУЗЫКИ ф. ШОПЕНА, ПОСТАВИВ БУКВЫВ НУЖНОМ ПОРЯДКЕ</vt:lpstr>
      <vt:lpstr>Ответы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викторина</dc:title>
  <dc:creator>ASUS</dc:creator>
  <cp:lastModifiedBy>User</cp:lastModifiedBy>
  <cp:revision>116</cp:revision>
  <dcterms:created xsi:type="dcterms:W3CDTF">2013-05-05T11:16:37Z</dcterms:created>
  <dcterms:modified xsi:type="dcterms:W3CDTF">2021-10-28T08:21:18Z</dcterms:modified>
</cp:coreProperties>
</file>